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1" r:id="rId1"/>
    <p:sldMasterId id="2147483827" r:id="rId2"/>
  </p:sldMasterIdLst>
  <p:notesMasterIdLst>
    <p:notesMasterId r:id="rId15"/>
  </p:notesMasterIdLst>
  <p:handoutMasterIdLst>
    <p:handoutMasterId r:id="rId16"/>
  </p:handoutMasterIdLst>
  <p:sldIdLst>
    <p:sldId id="279" r:id="rId3"/>
    <p:sldId id="266" r:id="rId4"/>
    <p:sldId id="272" r:id="rId5"/>
    <p:sldId id="270" r:id="rId6"/>
    <p:sldId id="271" r:id="rId7"/>
    <p:sldId id="269" r:id="rId8"/>
    <p:sldId id="273" r:id="rId9"/>
    <p:sldId id="274" r:id="rId10"/>
    <p:sldId id="275" r:id="rId11"/>
    <p:sldId id="276" r:id="rId12"/>
    <p:sldId id="277" r:id="rId13"/>
    <p:sldId id="278" r:id="rId14"/>
  </p:sldIdLst>
  <p:sldSz cx="9144000" cy="6858000" type="screen4x3"/>
  <p:notesSz cx="6742113" cy="9872663"/>
  <p:defaultTextStyle>
    <a:defPPr>
      <a:defRPr lang="ja-JP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009900"/>
    <a:srgbClr val="FFFFCC"/>
    <a:srgbClr val="FFC000"/>
    <a:srgbClr val="FFEAC1"/>
    <a:srgbClr val="FF6969"/>
    <a:srgbClr val="D9D9D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間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中間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中間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中間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中間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2C8C85-51F0-491E-9774-3900AFEF0FD7}" styleName="淡色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淡色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淡色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淡色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間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テーマ 2 - アクセント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テーマ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012ECD-51FC-41F1-AA8D-1B2483CD663E}" styleName="淡色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淡色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淡色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スタイルなし/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淡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8" autoAdjust="0"/>
    <p:restoredTop sz="94660"/>
  </p:normalViewPr>
  <p:slideViewPr>
    <p:cSldViewPr snapToObjects="1">
      <p:cViewPr varScale="1">
        <p:scale>
          <a:sx n="64" d="100"/>
          <a:sy n="64" d="100"/>
        </p:scale>
        <p:origin x="69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9525" y="0"/>
            <a:ext cx="29210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EC8C04BA-A0E9-4C22-98E6-36D7DC1859BF}" type="datetime1">
              <a:rPr lang="ja-JP" altLang="en-US"/>
              <a:pPr>
                <a:defRPr/>
              </a:pPr>
              <a:t>2015/6/15</a:t>
            </a:fld>
            <a:endParaRPr lang="en-US" altLang="ja-JP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363"/>
            <a:ext cx="29210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9525" y="9377363"/>
            <a:ext cx="29210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CD709FE0-A30C-4161-816D-C9409F07A84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290414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DAEE1D51-EB60-4D8B-8213-513F04EAE668}" type="datetime1">
              <a:rPr lang="ja-JP" altLang="en-US"/>
              <a:pPr>
                <a:defRPr/>
              </a:pPr>
              <a:t>2015/6/15</a:t>
            </a:fld>
            <a:endParaRPr lang="en-US" altLang="ja-JP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09F3C9C2-92D6-4063-81AF-D8FB6522286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447504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1505BF-72F5-FC42-8072-7B3591EBCBF7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F3C9C2-92D6-4063-81AF-D8FB6522286C}" type="slidenum">
              <a:rPr lang="ja-JP" altLang="en-US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0609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F3C9C2-92D6-4063-81AF-D8FB6522286C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912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kaneda\デスクトップ\新しいフォルダ (6)\images\iugonet_logo_top.png"/>
          <p:cNvPicPr>
            <a:picLocks noChangeAspect="1" noChangeArrowheads="1"/>
          </p:cNvPicPr>
          <p:nvPr userDrawn="1"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509588" y="188913"/>
            <a:ext cx="8205787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8" name="Rectangle 10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503238" y="3886200"/>
            <a:ext cx="8183562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latin typeface="Comic Sans MS" pitchFamily="66" charset="0"/>
              </a:defRPr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 dirty="0"/>
          </a:p>
        </p:txBody>
      </p:sp>
      <p:sp>
        <p:nvSpPr>
          <p:cNvPr id="15" name="テキスト プレースホルダ 14"/>
          <p:cNvSpPr>
            <a:spLocks noGrp="1"/>
          </p:cNvSpPr>
          <p:nvPr>
            <p:ph type="body" sz="quarter" idx="13"/>
          </p:nvPr>
        </p:nvSpPr>
        <p:spPr>
          <a:xfrm>
            <a:off x="503238" y="2060575"/>
            <a:ext cx="8183562" cy="15843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latin typeface="Comic Sans MS" pitchFamily="66" charset="0"/>
              </a:defRPr>
            </a:lvl1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5" name="日付プレースホルダ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A479D-75DA-49E9-8AA6-D0C6B43B4CAE}" type="datetime1">
              <a:rPr lang="ja-JP" altLang="en-US" smtClean="0"/>
              <a:t>2015/6/15</a:t>
            </a:fld>
            <a:endParaRPr lang="ja-JP" altLang="en-US" dirty="0"/>
          </a:p>
        </p:txBody>
      </p:sp>
      <p:sp>
        <p:nvSpPr>
          <p:cNvPr id="6" name="スライド番号プレースホルダ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7BB55-526E-4E0D-B3A8-31AA2BBD8F8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フッター プレースホルダ 1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GEM workshop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41D67-4FF7-4DEC-A486-5E77B6A03CC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22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0"/>
          </p:nvPr>
        </p:nvSpPr>
        <p:spPr>
          <a:xfrm>
            <a:off x="7932738" y="6389688"/>
            <a:ext cx="887412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39A96-92E7-413B-AC47-C12B531C360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1"/>
          </p:nvPr>
        </p:nvSpPr>
        <p:spPr>
          <a:xfrm>
            <a:off x="457200" y="6308725"/>
            <a:ext cx="12842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6EDF0-781B-402C-9EF3-E04BE3A99312}" type="datetime1"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2015/6/15</a:t>
            </a:fld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2"/>
          </p:nvPr>
        </p:nvSpPr>
        <p:spPr>
          <a:xfrm>
            <a:off x="1763713" y="6308725"/>
            <a:ext cx="612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>
                    <a:tint val="75000"/>
                  </a:srgbClr>
                </a:solidFill>
              </a:rPr>
              <a:t>Mini-GEM workship 2014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770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753DC8-F9F4-4DA4-B990-F50ADFC69C1B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490C5CE-540E-4B88-82C2-8289EAD55B20}" type="datetime1"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pPr/>
              <a:t>2015/6/15</a:t>
            </a:fld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Mini-GEM workship 2014</a:t>
            </a:r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113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8139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Comic Sans MS" pitchFamily="66" charset="0"/>
              </a:defRPr>
            </a:lvl1pPr>
            <a:lvl2pPr>
              <a:defRPr>
                <a:latin typeface="Comic Sans MS" pitchFamily="66" charset="0"/>
              </a:defRPr>
            </a:lvl2pPr>
            <a:lvl3pPr>
              <a:defRPr>
                <a:latin typeface="Comic Sans MS" pitchFamily="66" charset="0"/>
              </a:defRPr>
            </a:lvl3pPr>
            <a:lvl4pPr>
              <a:defRPr>
                <a:latin typeface="Comic Sans MS" pitchFamily="66" charset="0"/>
              </a:defRPr>
            </a:lvl4pPr>
            <a:lvl5pPr>
              <a:defRPr>
                <a:latin typeface="Comic Sans MS" pitchFamily="66" charset="0"/>
              </a:defRPr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55141-39A0-4B6D-A83F-6FFA60EBB54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5138-07AB-4EC9-AE99-D2863F9797E8}" type="datetime1">
              <a:rPr lang="ja-JP" altLang="en-US" smtClean="0"/>
              <a:t>2015/6/15</a:t>
            </a:fld>
            <a:endParaRPr lang="ja-JP" altLang="en-US" dirty="0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GEM workshop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6B5C5-CB7F-4DBF-BCEB-103B3DC2061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3" name="日付プレースホル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54C85-719A-470F-84C1-4BC3FBC248B6}" type="datetime1">
              <a:rPr lang="ja-JP" altLang="en-US" smtClean="0"/>
              <a:t>2015/6/15</a:t>
            </a:fld>
            <a:endParaRPr lang="ja-JP" altLang="en-US" dirty="0"/>
          </a:p>
        </p:txBody>
      </p:sp>
      <p:sp>
        <p:nvSpPr>
          <p:cNvPr id="4" name="フッター プレースホル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GEM workshop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0"/>
          </p:nvPr>
        </p:nvSpPr>
        <p:spPr>
          <a:xfrm>
            <a:off x="7932738" y="6389688"/>
            <a:ext cx="887412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39A96-92E7-413B-AC47-C12B531C360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1"/>
          </p:nvPr>
        </p:nvSpPr>
        <p:spPr>
          <a:xfrm>
            <a:off x="457200" y="6308725"/>
            <a:ext cx="12842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6EDF0-781B-402C-9EF3-E04BE3A99312}" type="datetime1">
              <a:rPr lang="ja-JP" altLang="en-US" smtClean="0"/>
              <a:t>2015/6/15</a:t>
            </a:fld>
            <a:endParaRPr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2"/>
          </p:nvPr>
        </p:nvSpPr>
        <p:spPr>
          <a:xfrm>
            <a:off x="1763713" y="6308725"/>
            <a:ext cx="612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Mini-GEM workship 2014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9669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8" name="Rectangle 10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503238" y="3886200"/>
            <a:ext cx="8183562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2000">
                <a:latin typeface="Comic Sans MS" pitchFamily="66" charset="0"/>
              </a:defRPr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 dirty="0"/>
          </a:p>
        </p:txBody>
      </p:sp>
      <p:pic>
        <p:nvPicPr>
          <p:cNvPr id="6" name="Picture 2" descr="C:\Documents and Settings\kaneda\デスクトップ\新しいフォルダ (6)\images\iugonet_logo_top.png"/>
          <p:cNvPicPr>
            <a:picLocks noChangeAspect="1" noChangeArrowheads="1"/>
          </p:cNvPicPr>
          <p:nvPr userDrawn="1"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09172" y="188640"/>
            <a:ext cx="8206204" cy="158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日付プレースホルダ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0B25-FA81-45F1-9502-65892F851D49}" type="datetime1"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pPr/>
              <a:t>2015/6/15</a:t>
            </a:fld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C2E42C-E727-CA4A-BBC1-684281922D98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3" name="フッター プレースホルダ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000000">
                    <a:tint val="75000"/>
                  </a:srgbClr>
                </a:solidFill>
              </a:rPr>
              <a:t>Mini-GEM workship 2014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テキスト プレースホルダ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3238" y="2060575"/>
            <a:ext cx="8183562" cy="15843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latin typeface="Comic Sans MS" pitchFamily="66" charset="0"/>
              </a:defRPr>
            </a:lvl1pPr>
          </a:lstStyle>
          <a:p>
            <a:pPr lvl="0"/>
            <a:r>
              <a:rPr kumimoji="1" lang="ja-JP" altLang="en-US" dirty="0" smtClean="0"/>
              <a:t>スライドのタイトル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3415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813995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>
                <a:latin typeface="Comic Sans MS" pitchFamily="66" charset="0"/>
              </a:defRPr>
            </a:lvl1pPr>
            <a:lvl2pPr>
              <a:defRPr>
                <a:latin typeface="Comic Sans MS" pitchFamily="66" charset="0"/>
              </a:defRPr>
            </a:lvl2pPr>
            <a:lvl3pPr>
              <a:defRPr>
                <a:latin typeface="Comic Sans MS" pitchFamily="66" charset="0"/>
              </a:defRPr>
            </a:lvl3pPr>
            <a:lvl4pPr>
              <a:defRPr>
                <a:latin typeface="Comic Sans MS" pitchFamily="66" charset="0"/>
              </a:defRPr>
            </a:lvl4pPr>
            <a:lvl5pPr>
              <a:defRPr>
                <a:latin typeface="Comic Sans MS" pitchFamily="66" charset="0"/>
              </a:defRPr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787F-8D96-497D-9ADA-D9DD425405BE}" type="datetime1"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pPr/>
              <a:t>2015/6/15</a:t>
            </a:fld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C2E42C-E727-CA4A-BBC1-684281922D98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000000">
                    <a:tint val="75000"/>
                  </a:srgbClr>
                </a:solidFill>
              </a:rPr>
              <a:t>Mini-GEM workship 2014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64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3A7E3-B502-524E-91A1-B51C037131C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31B7A10-DCA8-4833-B309-FCB0C11F6DEB}" type="datetime1"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pPr/>
              <a:t>2015/6/15</a:t>
            </a:fld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srgbClr val="000000">
                    <a:tint val="75000"/>
                  </a:srgbClr>
                </a:solidFill>
              </a:rPr>
              <a:t>Mini-GEM workship 2014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320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63713" y="228600"/>
            <a:ext cx="6999287" cy="5334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C777E-4C49-4F80-858F-138E4359512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日付プレースホル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A7694-8259-4DA8-B036-318003608BF6}" type="datetime1"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2015/6/15</a:t>
            </a:fld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フッター プレースホル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>
                    <a:tint val="75000"/>
                  </a:srgbClr>
                </a:solidFill>
              </a:rPr>
              <a:t>Mini-GEM workship 2014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545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753DC8-F9F4-4DA4-B990-F50ADFC69C1B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D00D26F-DB17-4952-AAAB-65169A6E1BF9}" type="datetime1"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pPr/>
              <a:t>2015/6/15</a:t>
            </a:fld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00">
                    <a:tint val="75000"/>
                  </a:srgbClr>
                </a:solidFill>
              </a:rPr>
              <a:t>Mini-GEM workship 2014</a:t>
            </a:r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332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28600"/>
            <a:ext cx="6999287" cy="5334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vert="horz" wrap="square" lIns="72000" tIns="54000" rIns="9144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</a:t>
            </a:r>
            <a:r>
              <a:rPr lang="en-US" altLang="ja-JP" smtClean="0"/>
              <a:t> </a:t>
            </a:r>
            <a:r>
              <a:rPr lang="ja-JP" altLang="en-US" smtClean="0"/>
              <a:t>タイトルの書式設定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32738" y="6389688"/>
            <a:ext cx="8874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Comic Sans MS" pitchFamily="66" charset="0"/>
                <a:ea typeface="ＭＳ Ｐゴシック" pitchFamily="-110" charset="-128"/>
                <a:cs typeface="Comic Sans MS" pitchFamily="66" charset="0"/>
              </a:defRPr>
            </a:lvl1pPr>
          </a:lstStyle>
          <a:p>
            <a:pPr>
              <a:defRPr/>
            </a:pPr>
            <a:fld id="{76502F76-903D-4795-A020-309846D305A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pic>
        <p:nvPicPr>
          <p:cNvPr id="1028" name="Picture 6" descr="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538" y="223838"/>
            <a:ext cx="15049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テキスト プレースホルダ 4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2"/>
          </p:nvPr>
        </p:nvSpPr>
        <p:spPr>
          <a:xfrm>
            <a:off x="457200" y="6308725"/>
            <a:ext cx="128428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latin typeface="Comic Sans MS" pitchFamily="66" charset="0"/>
                <a:cs typeface="ＭＳ Ｐゴシック" charset="-128"/>
              </a:defRPr>
            </a:lvl1pPr>
          </a:lstStyle>
          <a:p>
            <a:pPr>
              <a:defRPr/>
            </a:pPr>
            <a:fld id="{324E0DB7-0BF7-49B6-9CB3-1CFCD744516E}" type="datetime1">
              <a:rPr lang="ja-JP" altLang="en-US" smtClean="0"/>
              <a:t>2015/6/15</a:t>
            </a:fld>
            <a:endParaRPr lang="ja-JP" altLang="en-US" dirty="0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3"/>
          </p:nvPr>
        </p:nvSpPr>
        <p:spPr>
          <a:xfrm>
            <a:off x="1763713" y="6308725"/>
            <a:ext cx="6121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latin typeface="Comic Sans MS" pitchFamily="66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altLang="zh-CN" smtClean="0"/>
              <a:t>GEM workshop</a:t>
            </a:r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3" r:id="rId2"/>
    <p:sldLayoutId id="2147483824" r:id="rId3"/>
    <p:sldLayoutId id="2147483826" r:id="rId4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omic Sans MS" pitchFamily="66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omic Sans MS" pitchFamily="66" charset="0"/>
          <a:ea typeface="メイリオ"/>
          <a:cs typeface="ヒラギノ角ゴ Pro W6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omic Sans MS" pitchFamily="66" charset="0"/>
          <a:ea typeface="メイリオ"/>
          <a:cs typeface="ヒラギノ角ゴ Pro W6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omic Sans MS" pitchFamily="66" charset="0"/>
          <a:ea typeface="メイリオ"/>
          <a:cs typeface="ヒラギノ角ゴ Pro W6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omic Sans MS" pitchFamily="66" charset="0"/>
          <a:ea typeface="メイリオ"/>
          <a:cs typeface="ヒラギノ角ゴ Pro W6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534988" indent="-28575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896938" indent="-228600" algn="l" rtl="0" fontAlgn="base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254125" indent="-228600" algn="l" defTabSz="1076325" rtl="0" fontAlgn="base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1704975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28600"/>
            <a:ext cx="6999287" cy="5334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vert="horz" wrap="square" lIns="72000" tIns="54000" rIns="9144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タイトルの書式設定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33456" y="6389538"/>
            <a:ext cx="88701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omic Sans MS" pitchFamily="66" charset="0"/>
                <a:ea typeface="ＭＳ Ｐゴシック" pitchFamily="-110" charset="-128"/>
                <a:cs typeface="Comic Sans MS" pitchFamily="66" charset="0"/>
              </a:defRPr>
            </a:lvl1pPr>
          </a:lstStyle>
          <a:p>
            <a:pPr>
              <a:defRPr/>
            </a:pPr>
            <a:fld id="{86C2E42C-E727-CA4A-BBC1-684281922D98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1028" name="Picture 6" descr="log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6538" y="223838"/>
            <a:ext cx="15049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プレースホルダ 4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2"/>
          </p:nvPr>
        </p:nvSpPr>
        <p:spPr>
          <a:xfrm>
            <a:off x="457200" y="6309320"/>
            <a:ext cx="128428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B69399EE-FE32-4A25-8A5D-57E7ED09B616}" type="datetime1"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pPr/>
              <a:t>2015/6/15</a:t>
            </a:fld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3"/>
          </p:nvPr>
        </p:nvSpPr>
        <p:spPr>
          <a:xfrm>
            <a:off x="1763713" y="6309320"/>
            <a:ext cx="612065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en-US" altLang="zh-CN" smtClean="0">
                <a:solidFill>
                  <a:srgbClr val="000000">
                    <a:tint val="75000"/>
                  </a:srgbClr>
                </a:solidFill>
              </a:rPr>
              <a:t>Mini-GEM workship 2014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5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Comic Sans MS" pitchFamily="66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ヒラギノ角ゴ Pro W6" charset="-128"/>
          <a:ea typeface="ヒラギノ角ゴ Pro W6" charset="-128"/>
          <a:cs typeface="ヒラギノ角ゴ Pro W6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534988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896938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254125" indent="-228600" algn="l" defTabSz="1076325" rtl="0" eaLnBrk="1" fontAlgn="base" hangingPunct="1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1704975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1"/>
          <p:cNvSpPr>
            <a:spLocks noGrp="1"/>
          </p:cNvSpPr>
          <p:nvPr>
            <p:ph type="subTitle" sz="quarter" idx="1"/>
          </p:nvPr>
        </p:nvSpPr>
        <p:spPr>
          <a:xfrm>
            <a:off x="528688" y="3712619"/>
            <a:ext cx="7704856" cy="754093"/>
          </a:xfrm>
        </p:spPr>
        <p:txBody>
          <a:bodyPr>
            <a:noAutofit/>
          </a:bodyPr>
          <a:lstStyle/>
          <a:p>
            <a:r>
              <a:rPr lang="en-US" altLang="ja-JP" sz="2400" dirty="0">
                <a:latin typeface="Calibri" pitchFamily="34" charset="0"/>
              </a:rPr>
              <a:t>Y. </a:t>
            </a:r>
            <a:r>
              <a:rPr lang="en-US" altLang="ja-JP" sz="2400" dirty="0" smtClean="0">
                <a:latin typeface="Calibri" pitchFamily="34" charset="0"/>
              </a:rPr>
              <a:t>Tanaka</a:t>
            </a:r>
            <a:r>
              <a:rPr lang="en-US" altLang="ja-JP" sz="2400" baseline="30000" dirty="0" smtClean="0">
                <a:latin typeface="Calibri" pitchFamily="34" charset="0"/>
              </a:rPr>
              <a:t>1</a:t>
            </a:r>
            <a:r>
              <a:rPr lang="en-US" altLang="ja-JP" sz="2400" dirty="0" smtClean="0">
                <a:latin typeface="Calibri" pitchFamily="34" charset="0"/>
              </a:rPr>
              <a:t>, A. Shinbori</a:t>
            </a:r>
            <a:r>
              <a:rPr lang="en-US" altLang="ja-JP" sz="2400" baseline="30000" dirty="0">
                <a:latin typeface="Calibri" pitchFamily="34" charset="0"/>
              </a:rPr>
              <a:t>2</a:t>
            </a:r>
            <a:r>
              <a:rPr lang="en-US" altLang="ja-JP" sz="2400" dirty="0" smtClean="0">
                <a:latin typeface="Calibri" pitchFamily="34" charset="0"/>
              </a:rPr>
              <a:t>, </a:t>
            </a:r>
            <a:r>
              <a:rPr lang="en-US" altLang="ja-JP" sz="2400" dirty="0">
                <a:latin typeface="Calibri" pitchFamily="34" charset="0"/>
              </a:rPr>
              <a:t>N. </a:t>
            </a:r>
            <a:r>
              <a:rPr lang="en-US" altLang="ja-JP" sz="2400" dirty="0" smtClean="0">
                <a:latin typeface="Calibri" pitchFamily="34" charset="0"/>
              </a:rPr>
              <a:t>Umemura</a:t>
            </a:r>
            <a:r>
              <a:rPr lang="en-US" altLang="ja-JP" sz="2400" baseline="30000" dirty="0" smtClean="0">
                <a:latin typeface="Calibri" pitchFamily="34" charset="0"/>
              </a:rPr>
              <a:t>3</a:t>
            </a:r>
            <a:r>
              <a:rPr lang="en-US" altLang="ja-JP" sz="2400" dirty="0" smtClean="0">
                <a:latin typeface="Calibri" pitchFamily="34" charset="0"/>
              </a:rPr>
              <a:t>, </a:t>
            </a:r>
            <a:r>
              <a:rPr lang="en-US" altLang="ja-JP" sz="2400" dirty="0">
                <a:latin typeface="Calibri" pitchFamily="34" charset="0"/>
              </a:rPr>
              <a:t>Y. Koyama</a:t>
            </a:r>
            <a:r>
              <a:rPr lang="en-US" altLang="ja-JP" sz="2400" baseline="30000" dirty="0">
                <a:latin typeface="Calibri" pitchFamily="34" charset="0"/>
              </a:rPr>
              <a:t>4</a:t>
            </a:r>
            <a:r>
              <a:rPr lang="en-US" altLang="ja-JP" sz="2400" dirty="0">
                <a:latin typeface="Calibri" pitchFamily="34" charset="0"/>
              </a:rPr>
              <a:t>, </a:t>
            </a:r>
            <a:r>
              <a:rPr lang="en-US" altLang="ja-JP" sz="2400" dirty="0" smtClean="0">
                <a:latin typeface="Calibri" pitchFamily="34" charset="0"/>
              </a:rPr>
              <a:t>S</a:t>
            </a:r>
            <a:r>
              <a:rPr lang="en-US" altLang="ja-JP" sz="2400" dirty="0">
                <a:latin typeface="Calibri" pitchFamily="34" charset="0"/>
              </a:rPr>
              <a:t>. </a:t>
            </a:r>
            <a:r>
              <a:rPr lang="en-US" altLang="ja-JP" sz="2400" dirty="0" smtClean="0">
                <a:latin typeface="Calibri" pitchFamily="34" charset="0"/>
              </a:rPr>
              <a:t>Abe</a:t>
            </a:r>
            <a:r>
              <a:rPr lang="en-US" altLang="ja-JP" sz="2400" baseline="30000" dirty="0" smtClean="0">
                <a:latin typeface="Calibri" pitchFamily="34" charset="0"/>
              </a:rPr>
              <a:t>5</a:t>
            </a:r>
            <a:r>
              <a:rPr lang="en-US" altLang="ja-JP" sz="2400" dirty="0" smtClean="0">
                <a:latin typeface="Calibri" pitchFamily="34" charset="0"/>
              </a:rPr>
              <a:t>, M</a:t>
            </a:r>
            <a:r>
              <a:rPr lang="en-US" altLang="ja-JP" sz="2400" dirty="0">
                <a:latin typeface="Calibri" pitchFamily="34" charset="0"/>
              </a:rPr>
              <a:t>. Yagi</a:t>
            </a:r>
            <a:r>
              <a:rPr lang="en-US" altLang="ja-JP" sz="2400" baseline="30000" dirty="0">
                <a:latin typeface="Calibri" pitchFamily="34" charset="0"/>
              </a:rPr>
              <a:t>6</a:t>
            </a:r>
            <a:r>
              <a:rPr lang="en-US" altLang="ja-JP" sz="2400" dirty="0">
                <a:latin typeface="Calibri" pitchFamily="34" charset="0"/>
              </a:rPr>
              <a:t>, </a:t>
            </a:r>
            <a:r>
              <a:rPr lang="en-US" altLang="ja-JP" sz="2400" dirty="0" smtClean="0">
                <a:latin typeface="Calibri" pitchFamily="34" charset="0"/>
              </a:rPr>
              <a:t>S</a:t>
            </a:r>
            <a:r>
              <a:rPr lang="en-US" altLang="ja-JP" sz="2400" dirty="0">
                <a:latin typeface="Calibri" pitchFamily="34" charset="0"/>
              </a:rPr>
              <a:t>. UeNo</a:t>
            </a:r>
            <a:r>
              <a:rPr lang="en-US" altLang="ja-JP" sz="2400" baseline="30000" dirty="0">
                <a:latin typeface="Calibri" pitchFamily="34" charset="0"/>
              </a:rPr>
              <a:t>7</a:t>
            </a:r>
            <a:r>
              <a:rPr lang="en-US" altLang="ja-JP" sz="2400" dirty="0">
                <a:latin typeface="Calibri" pitchFamily="34" charset="0"/>
              </a:rPr>
              <a:t>, </a:t>
            </a:r>
            <a:r>
              <a:rPr lang="en-US" altLang="ja-JP" sz="2400" dirty="0" smtClean="0">
                <a:latin typeface="Calibri" pitchFamily="34" charset="0"/>
              </a:rPr>
              <a:t>and </a:t>
            </a:r>
            <a:r>
              <a:rPr lang="en-US" altLang="ja-JP" sz="2400" dirty="0">
                <a:latin typeface="Calibri" pitchFamily="34" charset="0"/>
              </a:rPr>
              <a:t>IUGONET project </a:t>
            </a:r>
            <a:r>
              <a:rPr lang="en-US" altLang="ja-JP" sz="2400" dirty="0" smtClean="0">
                <a:latin typeface="Calibri" pitchFamily="34" charset="0"/>
              </a:rPr>
              <a:t>team</a:t>
            </a:r>
            <a:endParaRPr lang="ja-JP" altLang="en-US" sz="2400" dirty="0">
              <a:latin typeface="Calibri" pitchFamily="34" charset="0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2"/>
          </p:nvPr>
        </p:nvSpPr>
        <p:spPr>
          <a:xfrm>
            <a:off x="1763713" y="6520259"/>
            <a:ext cx="6120655" cy="365125"/>
          </a:xfrm>
        </p:spPr>
        <p:txBody>
          <a:bodyPr/>
          <a:lstStyle/>
          <a:p>
            <a:r>
              <a:rPr lang="en-US" altLang="zh-CN" smtClean="0">
                <a:solidFill>
                  <a:srgbClr val="000000">
                    <a:tint val="75000"/>
                  </a:srgbClr>
                </a:solidFill>
              </a:rPr>
              <a:t>Mini-GEM workship 2014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3"/>
          </p:nvPr>
        </p:nvSpPr>
        <p:spPr>
          <a:xfrm>
            <a:off x="1093644" y="2002996"/>
            <a:ext cx="6934740" cy="1584325"/>
          </a:xfrm>
        </p:spPr>
        <p:txBody>
          <a:bodyPr>
            <a:normAutofit/>
          </a:bodyPr>
          <a:lstStyle/>
          <a:p>
            <a:r>
              <a:rPr lang="en-US" altLang="ja-JP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IUGONET plugin </a:t>
            </a:r>
          </a:p>
          <a:p>
            <a:r>
              <a:rPr lang="en-US" altLang="ja-JP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for </a:t>
            </a:r>
            <a:r>
              <a:rPr lang="en-US" altLang="ja-JP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SPEDAS</a:t>
            </a:r>
            <a:endParaRPr kumimoji="1" lang="ja-JP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 bwMode="auto">
          <a:xfrm>
            <a:off x="1403647" y="4941168"/>
            <a:ext cx="6480721" cy="134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 rtlCol="0" anchor="ctr" anchorCtr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altLang="ja-JP" sz="1600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en-US" altLang="ja-JP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National </a:t>
            </a:r>
            <a:r>
              <a:rPr lang="en-US" altLang="ja-JP" sz="1600" dirty="0">
                <a:solidFill>
                  <a:srgbClr val="000000"/>
                </a:solidFill>
                <a:latin typeface="Calibri" panose="020F0502020204030204" pitchFamily="34" charset="0"/>
              </a:rPr>
              <a:t>Institute of Polar Research, </a:t>
            </a:r>
            <a:endParaRPr lang="en-US" altLang="ja-JP" sz="1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altLang="ja-JP" sz="1600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altLang="ja-JP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Research Institute of Sustainable </a:t>
            </a:r>
            <a:r>
              <a:rPr lang="en-US" altLang="ja-JP" sz="1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Humanosphere</a:t>
            </a:r>
            <a:r>
              <a:rPr lang="en-US" altLang="ja-JP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Kyoto University, 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altLang="ja-JP" sz="1600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r>
              <a:rPr lang="en-US" altLang="ja-JP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Solar-Terrestrial </a:t>
            </a:r>
            <a:r>
              <a:rPr lang="en-US" altLang="ja-JP" sz="1600" dirty="0">
                <a:solidFill>
                  <a:srgbClr val="000000"/>
                </a:solidFill>
                <a:latin typeface="Calibri" panose="020F0502020204030204" pitchFamily="34" charset="0"/>
              </a:rPr>
              <a:t>Environment Laboratory, Nagoya University, 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altLang="ja-JP" sz="1600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4</a:t>
            </a:r>
            <a:r>
              <a:rPr lang="en-US" altLang="ja-JP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Transdisciplinary </a:t>
            </a:r>
            <a:r>
              <a:rPr lang="en-US" altLang="ja-JP" sz="1600" dirty="0">
                <a:solidFill>
                  <a:srgbClr val="000000"/>
                </a:solidFill>
                <a:latin typeface="Calibri" panose="020F0502020204030204" pitchFamily="34" charset="0"/>
              </a:rPr>
              <a:t>Research Integration Center, Research Organization of Information and Systems, 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altLang="ja-JP" sz="16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5</a:t>
            </a:r>
            <a:r>
              <a:rPr lang="en-US" altLang="ja-JP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International </a:t>
            </a:r>
            <a:r>
              <a:rPr lang="en-US" altLang="ja-JP" sz="1600" dirty="0">
                <a:solidFill>
                  <a:srgbClr val="000000"/>
                </a:solidFill>
                <a:latin typeface="Calibri" panose="020F0502020204030204" pitchFamily="34" charset="0"/>
              </a:rPr>
              <a:t>Center for Space Weather Science </a:t>
            </a:r>
            <a:r>
              <a:rPr lang="en-US" altLang="ja-JP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and </a:t>
            </a:r>
            <a:r>
              <a:rPr lang="en-US" altLang="ja-JP" sz="1600" dirty="0">
                <a:solidFill>
                  <a:srgbClr val="000000"/>
                </a:solidFill>
                <a:latin typeface="Calibri" panose="020F0502020204030204" pitchFamily="34" charset="0"/>
              </a:rPr>
              <a:t>Education, </a:t>
            </a:r>
            <a:r>
              <a:rPr lang="en-US" altLang="ja-JP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Kyushu University,</a:t>
            </a:r>
            <a:r>
              <a:rPr lang="ja-JP" alt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altLang="ja-JP" sz="1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altLang="ja-JP" sz="1600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6</a:t>
            </a:r>
            <a:r>
              <a:rPr lang="en-US" altLang="ja-JP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Planetary </a:t>
            </a:r>
            <a:r>
              <a:rPr lang="en-US" altLang="ja-JP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Plasma and Atmospheric Research Center, Tohoku University,</a:t>
            </a:r>
            <a:r>
              <a:rPr lang="ja-JP" alt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altLang="ja-JP" sz="1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en-US" altLang="ja-JP" sz="1600" baseline="30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7</a:t>
            </a:r>
            <a:r>
              <a:rPr lang="en-US" altLang="ja-JP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Kwasan and </a:t>
            </a:r>
            <a:r>
              <a:rPr lang="en-US" altLang="ja-JP" sz="16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Hida</a:t>
            </a:r>
            <a:r>
              <a:rPr lang="en-US" altLang="ja-JP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Observatories, Kyoto University. </a:t>
            </a:r>
          </a:p>
        </p:txBody>
      </p:sp>
      <p:pic>
        <p:nvPicPr>
          <p:cNvPr id="7" name="Picture 18" descr="2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3039" y="4964876"/>
            <a:ext cx="813421" cy="8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system_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8351" y="4819768"/>
            <a:ext cx="780470" cy="7520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20" descr="Toh_E_L_N_RG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15" y="5853472"/>
            <a:ext cx="748543" cy="75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1" descr="logo10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33544" y="5926917"/>
            <a:ext cx="777043" cy="856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2" descr="meidai-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23001" y="4005064"/>
            <a:ext cx="913495" cy="81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538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screenshot_iug_crib_m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44463"/>
            <a:ext cx="4287838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4" name="Picture 6" descr="screenshot_iug_crib_meteor_rish_ktb_n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3500438"/>
            <a:ext cx="4287838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5" name="Picture 7" descr="screenshot_iug_crib_mf_rish_pam_n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3500438"/>
            <a:ext cx="4284663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6" name="Text Box 13"/>
          <p:cNvSpPr txBox="1">
            <a:spLocks noChangeArrowheads="1"/>
          </p:cNvSpPr>
          <p:nvPr/>
        </p:nvSpPr>
        <p:spPr bwMode="auto">
          <a:xfrm>
            <a:off x="1835696" y="44624"/>
            <a:ext cx="1107996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9pPr>
          </a:lstStyle>
          <a:p>
            <a:pPr eaLnBrk="1" hangingPunct="1"/>
            <a:r>
              <a:rPr lang="en-US" altLang="ja-JP" sz="1600" dirty="0" smtClean="0">
                <a:latin typeface="+mn-lt"/>
              </a:rPr>
              <a:t>MU radar</a:t>
            </a:r>
            <a:endParaRPr lang="ja-JP" altLang="en-US" sz="1600" dirty="0">
              <a:latin typeface="+mn-lt"/>
            </a:endParaRPr>
          </a:p>
        </p:txBody>
      </p:sp>
      <p:sp>
        <p:nvSpPr>
          <p:cNvPr id="68617" name="Text Box 13"/>
          <p:cNvSpPr txBox="1">
            <a:spLocks noChangeArrowheads="1"/>
          </p:cNvSpPr>
          <p:nvPr/>
        </p:nvSpPr>
        <p:spPr bwMode="auto">
          <a:xfrm>
            <a:off x="5876082" y="3494093"/>
            <a:ext cx="2073003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9pPr>
          </a:lstStyle>
          <a:p>
            <a:pPr eaLnBrk="1" hangingPunct="1"/>
            <a:r>
              <a:rPr lang="en-US" altLang="ja-JP" sz="1600" dirty="0" smtClean="0">
                <a:latin typeface="+mn-lt"/>
              </a:rPr>
              <a:t>Meteor Wind Radar</a:t>
            </a:r>
            <a:endParaRPr lang="en-US" altLang="ja-JP" sz="1600" dirty="0">
              <a:latin typeface="+mn-lt"/>
            </a:endParaRPr>
          </a:p>
        </p:txBody>
      </p:sp>
      <p:sp>
        <p:nvSpPr>
          <p:cNvPr id="68619" name="Text Box 13"/>
          <p:cNvSpPr txBox="1">
            <a:spLocks noChangeArrowheads="1"/>
          </p:cNvSpPr>
          <p:nvPr/>
        </p:nvSpPr>
        <p:spPr bwMode="auto">
          <a:xfrm>
            <a:off x="1757363" y="3443288"/>
            <a:ext cx="1082348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9pPr>
          </a:lstStyle>
          <a:p>
            <a:pPr eaLnBrk="1" hangingPunct="1"/>
            <a:r>
              <a:rPr lang="en-US" altLang="ja-JP" sz="1600" dirty="0" smtClean="0">
                <a:latin typeface="+mn-lt"/>
              </a:rPr>
              <a:t>MF</a:t>
            </a:r>
            <a:r>
              <a:rPr lang="ja-JP" altLang="en-US" sz="1600" dirty="0" smtClean="0">
                <a:latin typeface="+mn-lt"/>
              </a:rPr>
              <a:t> </a:t>
            </a:r>
            <a:r>
              <a:rPr lang="en-US" altLang="ja-JP" sz="1600" dirty="0" smtClean="0">
                <a:latin typeface="+mn-lt"/>
              </a:rPr>
              <a:t>radar</a:t>
            </a:r>
            <a:endParaRPr lang="ja-JP" altLang="en-US" sz="1600" dirty="0">
              <a:latin typeface="+mn-lt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/>
              <a:t>Mini-GEM workship 2014</a:t>
            </a:r>
            <a:endParaRPr lang="ja-JP" altLang="en-US" dirty="0"/>
          </a:p>
        </p:txBody>
      </p:sp>
      <p:pic>
        <p:nvPicPr>
          <p:cNvPr id="11" name="Picture 7" descr="screenshot_iug_crib_e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158750"/>
            <a:ext cx="4321175" cy="32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901307" y="87312"/>
            <a:ext cx="3869970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9pPr>
          </a:lstStyle>
          <a:p>
            <a:pPr eaLnBrk="1" hangingPunct="1"/>
            <a:r>
              <a:rPr lang="en-US" altLang="ja-JP" sz="1600" dirty="0" smtClean="0">
                <a:latin typeface="+mn-lt"/>
              </a:rPr>
              <a:t>Equatorial Atmospheric Radar</a:t>
            </a:r>
            <a:r>
              <a:rPr lang="ja-JP" altLang="ja-JP" sz="1600" dirty="0" smtClean="0">
                <a:latin typeface="+mn-lt"/>
              </a:rPr>
              <a:t>（</a:t>
            </a:r>
            <a:r>
              <a:rPr lang="ja-JP" altLang="ja-JP" sz="1600" dirty="0">
                <a:latin typeface="+mn-lt"/>
              </a:rPr>
              <a:t>EAR）</a:t>
            </a:r>
            <a:endParaRPr lang="en-US" altLang="ja-JP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381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9" name="Picture 5" descr="screenshot_iug_crib_ltr_rish_t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3502025"/>
            <a:ext cx="4324350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0" name="Picture 6" descr="screenshot_iug_crib_blr_rish_t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88913"/>
            <a:ext cx="4324350" cy="32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93" name="Text Box 13"/>
          <p:cNvSpPr txBox="1">
            <a:spLocks noChangeArrowheads="1"/>
          </p:cNvSpPr>
          <p:nvPr/>
        </p:nvSpPr>
        <p:spPr bwMode="auto">
          <a:xfrm>
            <a:off x="805641" y="3370263"/>
            <a:ext cx="3368230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9pPr>
          </a:lstStyle>
          <a:p>
            <a:pPr eaLnBrk="1" hangingPunct="1"/>
            <a:r>
              <a:rPr lang="en-US" altLang="ja-JP" sz="1600" dirty="0" smtClean="0">
                <a:latin typeface="+mn-lt"/>
              </a:rPr>
              <a:t>L-band Lower Troposphere Radar</a:t>
            </a:r>
            <a:endParaRPr lang="en-US" altLang="ja-JP" sz="1600" dirty="0">
              <a:latin typeface="+mn-lt"/>
            </a:endParaRPr>
          </a:p>
        </p:txBody>
      </p:sp>
      <p:sp>
        <p:nvSpPr>
          <p:cNvPr id="67594" name="Text Box 13"/>
          <p:cNvSpPr txBox="1">
            <a:spLocks noChangeArrowheads="1"/>
          </p:cNvSpPr>
          <p:nvPr/>
        </p:nvSpPr>
        <p:spPr bwMode="auto">
          <a:xfrm>
            <a:off x="5652120" y="203200"/>
            <a:ext cx="2289409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9pPr>
          </a:lstStyle>
          <a:p>
            <a:pPr eaLnBrk="1" hangingPunct="1"/>
            <a:r>
              <a:rPr lang="en-US" altLang="ja-JP" sz="1600" dirty="0" smtClean="0">
                <a:latin typeface="+mn-lt"/>
              </a:rPr>
              <a:t>Boundary Layer Radar</a:t>
            </a:r>
            <a:endParaRPr lang="en-US" altLang="ja-JP" sz="1600" dirty="0">
              <a:latin typeface="+mn-lt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/>
              <a:t>Mini-GEM workship 2014</a:t>
            </a:r>
            <a:endParaRPr lang="ja-JP" alt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103" y="332656"/>
            <a:ext cx="4329460" cy="298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043608" y="138118"/>
            <a:ext cx="2863284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9pPr>
          </a:lstStyle>
          <a:p>
            <a:pPr eaLnBrk="1" hangingPunct="1"/>
            <a:r>
              <a:rPr lang="en-US" altLang="ja-JP" sz="1600" dirty="0" smtClean="0">
                <a:latin typeface="+mn-lt"/>
              </a:rPr>
              <a:t>Automatic Weather Station</a:t>
            </a:r>
            <a:endParaRPr lang="en-US" altLang="ja-JP" sz="1600" dirty="0">
              <a:latin typeface="+mn-lt"/>
            </a:endParaRPr>
          </a:p>
        </p:txBody>
      </p:sp>
      <p:pic>
        <p:nvPicPr>
          <p:cNvPr id="17" name="Picture 5" descr="screenshot_iug_crib_wpr_rish_tx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3514725"/>
            <a:ext cx="4287838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6166264" y="3443288"/>
            <a:ext cx="1487908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9pPr>
          </a:lstStyle>
          <a:p>
            <a:pPr eaLnBrk="1" hangingPunct="1"/>
            <a:r>
              <a:rPr lang="en-US" altLang="ja-JP" sz="1600" dirty="0" smtClean="0">
                <a:latin typeface="+mn-lt"/>
              </a:rPr>
              <a:t>Wind Profiler</a:t>
            </a:r>
            <a:endParaRPr lang="ja-JP" alt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245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407" y="754158"/>
            <a:ext cx="4304464" cy="24212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04526"/>
            <a:ext cx="4374716" cy="24607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テキスト ボックス 12"/>
          <p:cNvSpPr txBox="1"/>
          <p:nvPr/>
        </p:nvSpPr>
        <p:spPr bwMode="auto">
          <a:xfrm>
            <a:off x="5722712" y="494083"/>
            <a:ext cx="2510403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1600" dirty="0" smtClean="0">
                <a:latin typeface="+mn-lt"/>
                <a:ea typeface="+mn-ea"/>
              </a:rPr>
              <a:t>Fluxgate magnetometer</a:t>
            </a:r>
            <a:endParaRPr kumimoji="1" lang="ja-JP" altLang="en-US" sz="1600" dirty="0" smtClean="0">
              <a:latin typeface="+mn-lt"/>
              <a:ea typeface="+mn-ea"/>
            </a:endParaRPr>
          </a:p>
        </p:txBody>
      </p:sp>
      <p:sp>
        <p:nvSpPr>
          <p:cNvPr id="15" name="テキスト ボックス 14"/>
          <p:cNvSpPr txBox="1"/>
          <p:nvPr/>
        </p:nvSpPr>
        <p:spPr bwMode="auto">
          <a:xfrm>
            <a:off x="5614191" y="3446411"/>
            <a:ext cx="2702225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1600" dirty="0" smtClean="0">
                <a:latin typeface="+mn-lt"/>
                <a:ea typeface="+mn-ea"/>
              </a:rPr>
              <a:t>Induction magnetometer</a:t>
            </a:r>
            <a:endParaRPr kumimoji="1" lang="ja-JP" altLang="en-US" sz="1600" dirty="0" smtClean="0">
              <a:latin typeface="+mn-lt"/>
              <a:ea typeface="+mn-ea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Mini-GEM workship 2014</a:t>
            </a:r>
            <a:endParaRPr lang="ja-JP" altLang="en-US" dirty="0"/>
          </a:p>
        </p:txBody>
      </p:sp>
      <p:pic>
        <p:nvPicPr>
          <p:cNvPr id="17" name="Picture 5" descr="screenshot_iug_crib_gmag_wd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46" y="1484784"/>
            <a:ext cx="4321175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709262" y="1364813"/>
            <a:ext cx="3248005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9pPr>
          </a:lstStyle>
          <a:p>
            <a:pPr eaLnBrk="1" hangingPunct="1"/>
            <a:r>
              <a:rPr lang="en-US" altLang="ja-JP" sz="1600" dirty="0" smtClean="0">
                <a:latin typeface="+mn-lt"/>
              </a:rPr>
              <a:t>Geomagnetic Indices from WDC</a:t>
            </a:r>
            <a:endParaRPr lang="ja-JP" alt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55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Arial" charset="0"/>
                <a:cs typeface="Arial" charset="0"/>
              </a:rPr>
              <a:t>IUGONET project</a:t>
            </a:r>
            <a:endParaRPr lang="ja-JP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7170" name="スライド番号プレースホルダ 4"/>
          <p:cNvSpPr>
            <a:spLocks noGrp="1"/>
          </p:cNvSpPr>
          <p:nvPr>
            <p:ph type="sldNum" sz="quarter" idx="10"/>
          </p:nvPr>
        </p:nvSpPr>
        <p:spPr>
          <a:xfrm>
            <a:off x="7932738" y="6656388"/>
            <a:ext cx="887412" cy="304800"/>
          </a:xfrm>
          <a:noFill/>
        </p:spPr>
        <p:txBody>
          <a:bodyPr/>
          <a:lstStyle/>
          <a:p>
            <a:fld id="{AF9CE25D-F088-4F71-BF36-E7334465CCE5}" type="slidenum">
              <a:rPr lang="en-US" altLang="ja-JP">
                <a:ea typeface="ＭＳ Ｐゴシック" charset="-128"/>
              </a:rPr>
              <a:pPr/>
              <a:t>2</a:t>
            </a:fld>
            <a:endParaRPr lang="en-US" altLang="ja-JP">
              <a:ea typeface="ＭＳ Ｐゴシック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95412" y="851228"/>
            <a:ext cx="8353052" cy="156966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ja-JP" alt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  <a:t> </a:t>
            </a:r>
            <a:r>
              <a:rPr lang="en-US" altLang="ja-JP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  <a:t>The Inter-university Upper atmosphere Global Observation </a:t>
            </a:r>
            <a:r>
              <a:rPr lang="en-US" altLang="ja-JP" sz="1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  <a:t>NETwork</a:t>
            </a:r>
            <a:r>
              <a:rPr lang="en-US" altLang="ja-JP" sz="1600" dirty="0">
                <a:solidFill>
                  <a:srgbClr val="002060"/>
                </a:solidFill>
                <a:cs typeface="ＭＳ Ｐゴシック" charset="-128"/>
              </a:rPr>
              <a:t>,</a:t>
            </a:r>
            <a:r>
              <a:rPr lang="en-US" altLang="ja-JP" sz="1600" b="1" dirty="0">
                <a:solidFill>
                  <a:srgbClr val="FF0000"/>
                </a:solidFill>
                <a:cs typeface="ＭＳ Ｐゴシック" charset="-128"/>
              </a:rPr>
              <a:t> </a:t>
            </a:r>
            <a:r>
              <a:rPr lang="en-US" altLang="ja-JP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ＭＳ Ｐゴシック" charset="-128"/>
              </a:rPr>
              <a:t>IUGONET</a:t>
            </a:r>
            <a:r>
              <a:rPr lang="en-US" altLang="ja-JP" sz="1600" dirty="0">
                <a:cs typeface="ＭＳ Ｐゴシック" charset="-128"/>
              </a:rPr>
              <a:t>, is an inter-university collaborative project that comprises five Japanese institutes/universities (</a:t>
            </a:r>
            <a:r>
              <a:rPr lang="en-US" altLang="ja-JP" sz="1600" u="sng" dirty="0">
                <a:cs typeface="ＭＳ Ｐゴシック" charset="-128"/>
              </a:rPr>
              <a:t>Tohoku Univ., Nagoya Univ., Kyoto Univ., Kyushu Univ., and NIPR</a:t>
            </a:r>
            <a:r>
              <a:rPr lang="en-US" altLang="ja-JP" sz="1600" dirty="0">
                <a:cs typeface="ＭＳ Ｐゴシック" charset="-128"/>
              </a:rPr>
              <a:t>).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altLang="ja-JP" sz="1600" dirty="0">
                <a:cs typeface="ＭＳ Ｐゴシック" charset="-128"/>
              </a:rPr>
              <a:t> This project’s aim </a:t>
            </a:r>
            <a:r>
              <a:rPr lang="en-US" altLang="ja-JP" sz="1600" dirty="0" smtClean="0">
                <a:cs typeface="ＭＳ Ｐゴシック" charset="-128"/>
              </a:rPr>
              <a:t>is to develop </a:t>
            </a:r>
            <a:r>
              <a:rPr lang="en-US" altLang="ja-JP" sz="1600" dirty="0" smtClean="0">
                <a:solidFill>
                  <a:srgbClr val="0000FF"/>
                </a:solidFill>
                <a:cs typeface="ＭＳ Ｐゴシック" charset="-128"/>
              </a:rPr>
              <a:t>metadata </a:t>
            </a:r>
            <a:r>
              <a:rPr lang="en-US" altLang="ja-JP" sz="1600" dirty="0">
                <a:solidFill>
                  <a:srgbClr val="0000FF"/>
                </a:solidFill>
                <a:cs typeface="ＭＳ Ｐゴシック" charset="-128"/>
              </a:rPr>
              <a:t>database</a:t>
            </a:r>
            <a:r>
              <a:rPr lang="en-US" altLang="ja-JP" sz="1600" dirty="0">
                <a:cs typeface="ＭＳ Ｐゴシック" charset="-128"/>
              </a:rPr>
              <a:t> and </a:t>
            </a:r>
            <a:r>
              <a:rPr lang="en-US" altLang="ja-JP" sz="1600" dirty="0">
                <a:solidFill>
                  <a:srgbClr val="0000FF"/>
                </a:solidFill>
                <a:cs typeface="ＭＳ Ｐゴシック" charset="-128"/>
              </a:rPr>
              <a:t>data analysis software </a:t>
            </a:r>
            <a:r>
              <a:rPr lang="en-US" altLang="ja-JP" sz="1600" dirty="0" smtClean="0">
                <a:cs typeface="ＭＳ Ｐゴシック" charset="-128"/>
              </a:rPr>
              <a:t>that</a:t>
            </a:r>
            <a:r>
              <a:rPr lang="en-US" altLang="ja-JP" sz="1600" dirty="0" smtClean="0">
                <a:cs typeface="ＭＳ Ｐゴシック" charset="-128"/>
              </a:rPr>
              <a:t> facilitates the </a:t>
            </a:r>
            <a:r>
              <a:rPr lang="en-US" altLang="ja-JP" sz="1600" dirty="0">
                <a:cs typeface="ＭＳ Ｐゴシック" charset="-128"/>
              </a:rPr>
              <a:t>distribution of our data in the STP</a:t>
            </a:r>
            <a:r>
              <a:rPr lang="ja-JP" altLang="en-US" sz="1600" dirty="0">
                <a:cs typeface="ＭＳ Ｐゴシック" charset="-128"/>
              </a:rPr>
              <a:t> </a:t>
            </a:r>
            <a:r>
              <a:rPr lang="en-US" altLang="ja-JP" sz="1600" dirty="0">
                <a:cs typeface="ＭＳ Ｐゴシック" charset="-128"/>
              </a:rPr>
              <a:t>community and thereby </a:t>
            </a:r>
            <a:r>
              <a:rPr lang="en-US" altLang="ja-JP" sz="1600" dirty="0" smtClean="0">
                <a:cs typeface="ＭＳ Ｐゴシック" charset="-128"/>
              </a:rPr>
              <a:t>promotes the interdisciplinary </a:t>
            </a:r>
            <a:r>
              <a:rPr lang="en-US" altLang="ja-JP" sz="1600" dirty="0">
                <a:cs typeface="ＭＳ Ｐゴシック" charset="-128"/>
              </a:rPr>
              <a:t>studies across </a:t>
            </a:r>
            <a:r>
              <a:rPr lang="en-US" altLang="ja-JP" sz="1600" dirty="0" smtClean="0">
                <a:cs typeface="ＭＳ Ｐゴシック" charset="-128"/>
              </a:rPr>
              <a:t>multiple </a:t>
            </a:r>
            <a:r>
              <a:rPr lang="en-US" altLang="ja-JP" sz="1600" dirty="0" smtClean="0">
                <a:cs typeface="ＭＳ Ｐゴシック" charset="-128"/>
              </a:rPr>
              <a:t>areas of the upper atmosphere.</a:t>
            </a:r>
            <a:endParaRPr lang="en-US" altLang="ja-JP" sz="1600" dirty="0">
              <a:cs typeface="ＭＳ Ｐゴシック" charset="-128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GEM workshop</a:t>
            </a:r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55" y="2420888"/>
            <a:ext cx="7273553" cy="3946143"/>
          </a:xfrm>
          <a:prstGeom prst="rect">
            <a:avLst/>
          </a:prstGeom>
          <a:ln w="19050"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46" y="2272178"/>
            <a:ext cx="4774602" cy="446919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429" y="2124708"/>
            <a:ext cx="6556051" cy="4533287"/>
          </a:xfrm>
          <a:prstGeom prst="rect">
            <a:avLst/>
          </a:prstGeom>
        </p:spPr>
      </p:pic>
      <p:sp>
        <p:nvSpPr>
          <p:cNvPr id="7169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latin typeface="Arial" charset="0"/>
                <a:cs typeface="Arial" charset="0"/>
              </a:rPr>
              <a:t>IUGONET plug-in (UDAS) for TDAS</a:t>
            </a:r>
            <a:endParaRPr lang="ja-JP" altLang="en-US" smtClean="0">
              <a:latin typeface="Arial" charset="0"/>
              <a:cs typeface="Arial" charset="0"/>
            </a:endParaRPr>
          </a:p>
        </p:txBody>
      </p:sp>
      <p:sp>
        <p:nvSpPr>
          <p:cNvPr id="7170" name="スライド番号プレースホルダ 4"/>
          <p:cNvSpPr>
            <a:spLocks noGrp="1"/>
          </p:cNvSpPr>
          <p:nvPr>
            <p:ph type="sldNum" sz="quarter" idx="10"/>
          </p:nvPr>
        </p:nvSpPr>
        <p:spPr>
          <a:xfrm>
            <a:off x="7932738" y="6453336"/>
            <a:ext cx="887412" cy="304800"/>
          </a:xfrm>
          <a:noFill/>
        </p:spPr>
        <p:txBody>
          <a:bodyPr/>
          <a:lstStyle/>
          <a:p>
            <a:fld id="{AF9CE25D-F088-4F71-BF36-E7334465CCE5}" type="slidenum">
              <a:rPr lang="en-US" altLang="ja-JP">
                <a:solidFill>
                  <a:srgbClr val="000000"/>
                </a:solidFill>
                <a:ea typeface="ＭＳ Ｐゴシック" charset="-128"/>
              </a:rPr>
              <a:pPr/>
              <a:t>3</a:t>
            </a:fld>
            <a:endParaRPr lang="en-US" altLang="ja-JP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7175" name="円/楕円 11"/>
          <p:cNvSpPr>
            <a:spLocks noChangeArrowheads="1"/>
          </p:cNvSpPr>
          <p:nvPr/>
        </p:nvSpPr>
        <p:spPr bwMode="auto">
          <a:xfrm>
            <a:off x="4857326" y="2293472"/>
            <a:ext cx="589855" cy="252351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ja-JP" altLang="en-US" sz="2800">
              <a:solidFill>
                <a:srgbClr val="000000"/>
              </a:solidFill>
              <a:latin typeface="ヒラギノ角ゴ Pro W6"/>
              <a:ea typeface="ヒラギノ角ゴ Pro W6"/>
            </a:endParaRPr>
          </a:p>
        </p:txBody>
      </p:sp>
      <p:sp>
        <p:nvSpPr>
          <p:cNvPr id="7176" name="角丸四角形 12"/>
          <p:cNvSpPr>
            <a:spLocks noChangeArrowheads="1"/>
          </p:cNvSpPr>
          <p:nvPr/>
        </p:nvSpPr>
        <p:spPr bwMode="auto">
          <a:xfrm>
            <a:off x="3070918" y="3404492"/>
            <a:ext cx="1663232" cy="177784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ja-JP" altLang="en-US" sz="2800">
              <a:solidFill>
                <a:srgbClr val="000000"/>
              </a:solidFill>
              <a:latin typeface="ヒラギノ角ゴ Pro W6"/>
              <a:ea typeface="ヒラギノ角ゴ Pro W6"/>
            </a:endParaRPr>
          </a:p>
        </p:txBody>
      </p:sp>
      <p:sp>
        <p:nvSpPr>
          <p:cNvPr id="7177" name="テキスト ボックス 14"/>
          <p:cNvSpPr txBox="1">
            <a:spLocks noChangeArrowheads="1"/>
          </p:cNvSpPr>
          <p:nvPr/>
        </p:nvSpPr>
        <p:spPr bwMode="auto">
          <a:xfrm>
            <a:off x="5015134" y="4707906"/>
            <a:ext cx="3596362" cy="1077218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 smtClean="0">
                <a:solidFill>
                  <a:srgbClr val="000000"/>
                </a:solidFill>
              </a:rPr>
              <a:t>Various types of ground-based observational data provided by the IUGONET members are available on the SPEDAS.</a:t>
            </a:r>
            <a:endParaRPr lang="ja-JP" altLang="en-US" sz="1600" dirty="0">
              <a:solidFill>
                <a:srgbClr val="00000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95536" y="869811"/>
            <a:ext cx="8435880" cy="707886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ja-JP" altLang="en-US" sz="2000" dirty="0">
                <a:cs typeface="ＭＳ Ｐゴシック" charset="-128"/>
              </a:rPr>
              <a:t> </a:t>
            </a:r>
            <a:r>
              <a:rPr lang="en-US" altLang="ja-JP" sz="2000" dirty="0" smtClean="0">
                <a:cs typeface="ＭＳ Ｐゴシック" charset="-128"/>
              </a:rPr>
              <a:t>The </a:t>
            </a:r>
            <a:r>
              <a:rPr lang="en-US" altLang="ja-JP" sz="2000" dirty="0" err="1" smtClean="0">
                <a:cs typeface="ＭＳ Ｐゴシック" charset="-128"/>
              </a:rPr>
              <a:t>iugonet</a:t>
            </a:r>
            <a:r>
              <a:rPr lang="en-US" altLang="ja-JP" sz="2000" dirty="0" smtClean="0">
                <a:cs typeface="ＭＳ Ｐゴシック" charset="-128"/>
              </a:rPr>
              <a:t> plugin (called </a:t>
            </a:r>
            <a:r>
              <a:rPr lang="en-US" altLang="ja-JP" sz="2000" dirty="0" smtClean="0">
                <a:solidFill>
                  <a:srgbClr val="FF0000"/>
                </a:solidFill>
                <a:cs typeface="ＭＳ Ｐゴシック" charset="-128"/>
              </a:rPr>
              <a:t>UDAS</a:t>
            </a:r>
            <a:r>
              <a:rPr lang="en-US" altLang="ja-JP" sz="2000" dirty="0" smtClean="0">
                <a:cs typeface="ＭＳ Ｐゴシック" charset="-128"/>
              </a:rPr>
              <a:t>) includes many load procedures for the ground-based observational </a:t>
            </a:r>
            <a:r>
              <a:rPr lang="en-US" altLang="ja-JP" sz="2000" dirty="0" smtClean="0">
                <a:cs typeface="ＭＳ Ｐゴシック" charset="-128"/>
              </a:rPr>
              <a:t>data.</a:t>
            </a:r>
            <a:endParaRPr lang="en-US" altLang="ja-JP" sz="2000" dirty="0">
              <a:cs typeface="ＭＳ Ｐゴシック" charset="-128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2"/>
          </p:nvPr>
        </p:nvSpPr>
        <p:spPr>
          <a:xfrm>
            <a:off x="1702791" y="6220668"/>
            <a:ext cx="6121400" cy="365125"/>
          </a:xfrm>
        </p:spPr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>
                    <a:tint val="75000"/>
                  </a:srgbClr>
                </a:solidFill>
              </a:rPr>
              <a:t>GEM workshop</a:t>
            </a: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 bwMode="auto">
          <a:xfrm>
            <a:off x="2776216" y="1628800"/>
            <a:ext cx="36679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ja-JP" sz="2400" b="1" dirty="0" smtClean="0"/>
              <a:t>GUI window of SPEDAS</a:t>
            </a:r>
            <a:endParaRPr kumimoji="1" lang="ja-JP" altLang="en-US" sz="2400" b="1" dirty="0" err="1" smtClean="0"/>
          </a:p>
        </p:txBody>
      </p:sp>
    </p:spTree>
    <p:extLst>
      <p:ext uri="{BB962C8B-B14F-4D97-AF65-F5344CB8AC3E}">
        <p14:creationId xmlns:p14="http://schemas.microsoft.com/office/powerpoint/2010/main" val="317644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052736"/>
            <a:ext cx="7999165" cy="39551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Load procedures in UDAS (1)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C55141-39A0-4B6D-A83F-6FFA60EBB54C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8B74791-9E9C-42B1-B2FB-86D98BA49A81}" type="datetime1">
              <a:rPr lang="ja-JP" altLang="en-US" smtClean="0"/>
              <a:t>2015/6/15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GEM workshop</a:t>
            </a:r>
            <a:endParaRPr lang="ja-JP" altLang="en-US" dirty="0"/>
          </a:p>
        </p:txBody>
      </p:sp>
      <p:cxnSp>
        <p:nvCxnSpPr>
          <p:cNvPr id="7" name="直線矢印コネクタ 6"/>
          <p:cNvCxnSpPr/>
          <p:nvPr/>
        </p:nvCxnSpPr>
        <p:spPr bwMode="auto">
          <a:xfrm>
            <a:off x="8390762" y="1340768"/>
            <a:ext cx="0" cy="7920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9" name="直線矢印コネクタ 8"/>
          <p:cNvCxnSpPr/>
          <p:nvPr/>
        </p:nvCxnSpPr>
        <p:spPr bwMode="auto">
          <a:xfrm>
            <a:off x="8390762" y="2132856"/>
            <a:ext cx="0" cy="21602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4" name="直線矢印コネクタ 13"/>
          <p:cNvCxnSpPr/>
          <p:nvPr/>
        </p:nvCxnSpPr>
        <p:spPr bwMode="auto">
          <a:xfrm>
            <a:off x="8390762" y="4293096"/>
            <a:ext cx="0" cy="72008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7" name="テキスト ボックス 16"/>
          <p:cNvSpPr txBox="1"/>
          <p:nvPr/>
        </p:nvSpPr>
        <p:spPr bwMode="auto">
          <a:xfrm rot="5400000">
            <a:off x="8285903" y="1433565"/>
            <a:ext cx="761747" cy="45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>
              <a:lnSpc>
                <a:spcPts val="1400"/>
              </a:lnSpc>
              <a:spcBef>
                <a:spcPts val="0"/>
              </a:spcBef>
            </a:pPr>
            <a:r>
              <a:rPr kumimoji="1" lang="en-US" altLang="ja-JP" sz="1400" dirty="0" smtClean="0">
                <a:solidFill>
                  <a:srgbClr val="0000FF"/>
                </a:solidFill>
              </a:rPr>
              <a:t>Sun, </a:t>
            </a:r>
          </a:p>
          <a:p>
            <a:pPr algn="l">
              <a:lnSpc>
                <a:spcPts val="1400"/>
              </a:lnSpc>
              <a:spcBef>
                <a:spcPts val="0"/>
              </a:spcBef>
            </a:pPr>
            <a:r>
              <a:rPr kumimoji="1" lang="en-US" altLang="ja-JP" sz="1400" dirty="0" smtClean="0">
                <a:solidFill>
                  <a:srgbClr val="0000FF"/>
                </a:solidFill>
              </a:rPr>
              <a:t>planets</a:t>
            </a:r>
            <a:endParaRPr kumimoji="1" lang="ja-JP" altLang="en-US" sz="1400" dirty="0" err="1" smtClean="0">
              <a:solidFill>
                <a:srgbClr val="0000FF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 bwMode="auto">
          <a:xfrm rot="5400000">
            <a:off x="7942607" y="2889017"/>
            <a:ext cx="1556836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>
              <a:lnSpc>
                <a:spcPts val="1400"/>
              </a:lnSpc>
              <a:spcBef>
                <a:spcPts val="0"/>
              </a:spcBef>
            </a:pPr>
            <a:r>
              <a:rPr kumimoji="1" lang="en-US" altLang="ja-JP" sz="1400" dirty="0" smtClean="0">
                <a:solidFill>
                  <a:srgbClr val="0000FF"/>
                </a:solidFill>
              </a:rPr>
              <a:t>Troposphere, </a:t>
            </a:r>
          </a:p>
          <a:p>
            <a:pPr algn="l">
              <a:lnSpc>
                <a:spcPts val="1400"/>
              </a:lnSpc>
              <a:spcBef>
                <a:spcPts val="0"/>
              </a:spcBef>
            </a:pPr>
            <a:r>
              <a:rPr kumimoji="1" lang="en-US" altLang="ja-JP" sz="1400" dirty="0" smtClean="0">
                <a:solidFill>
                  <a:srgbClr val="0000FF"/>
                </a:solidFill>
              </a:rPr>
              <a:t>Stratosphere, </a:t>
            </a:r>
          </a:p>
          <a:p>
            <a:pPr algn="l">
              <a:lnSpc>
                <a:spcPts val="1400"/>
              </a:lnSpc>
              <a:spcBef>
                <a:spcPts val="0"/>
              </a:spcBef>
            </a:pPr>
            <a:r>
              <a:rPr lang="en-US" altLang="ja-JP" sz="1400" dirty="0" smtClean="0">
                <a:solidFill>
                  <a:srgbClr val="0000FF"/>
                </a:solidFill>
              </a:rPr>
              <a:t>Mesosphere, etc.</a:t>
            </a:r>
            <a:endParaRPr kumimoji="1" lang="ja-JP" altLang="en-US" sz="1400" dirty="0" err="1" smtClean="0">
              <a:solidFill>
                <a:srgbClr val="0000FF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 bwMode="auto">
          <a:xfrm rot="5400000">
            <a:off x="8127204" y="4527951"/>
            <a:ext cx="1079142" cy="27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>
              <a:lnSpc>
                <a:spcPts val="1400"/>
              </a:lnSpc>
              <a:spcBef>
                <a:spcPts val="0"/>
              </a:spcBef>
            </a:pPr>
            <a:r>
              <a:rPr kumimoji="1" lang="en-US" altLang="ja-JP" sz="1400" dirty="0" smtClean="0">
                <a:solidFill>
                  <a:srgbClr val="0000FF"/>
                </a:solidFill>
              </a:rPr>
              <a:t>Ionosphere</a:t>
            </a:r>
            <a:endParaRPr kumimoji="1" lang="ja-JP" altLang="en-US" sz="1400" dirty="0" err="1" smtClean="0">
              <a:solidFill>
                <a:srgbClr val="0000FF"/>
              </a:solidFill>
            </a:endParaRPr>
          </a:p>
        </p:txBody>
      </p:sp>
      <p:sp>
        <p:nvSpPr>
          <p:cNvPr id="20" name="正方形/長方形 8"/>
          <p:cNvSpPr>
            <a:spLocks noChangeArrowheads="1"/>
          </p:cNvSpPr>
          <p:nvPr/>
        </p:nvSpPr>
        <p:spPr bwMode="auto">
          <a:xfrm>
            <a:off x="582909" y="5157192"/>
            <a:ext cx="80717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cs typeface="Arial" charset="0"/>
              </a:rPr>
              <a:t>The </a:t>
            </a:r>
            <a:r>
              <a:rPr lang="en-US" altLang="ja-JP" sz="2000" dirty="0" err="1" smtClean="0">
                <a:cs typeface="Arial" charset="0"/>
              </a:rPr>
              <a:t>iugonet</a:t>
            </a:r>
            <a:r>
              <a:rPr lang="en-US" altLang="ja-JP" sz="2000" dirty="0" smtClean="0">
                <a:cs typeface="Arial" charset="0"/>
              </a:rPr>
              <a:t> plugin includes </a:t>
            </a:r>
            <a:r>
              <a:rPr lang="en-US" altLang="ja-JP" sz="2000" dirty="0" smtClean="0">
                <a:solidFill>
                  <a:srgbClr val="FF0000"/>
                </a:solidFill>
                <a:cs typeface="Arial" charset="0"/>
              </a:rPr>
              <a:t>29 </a:t>
            </a:r>
            <a:r>
              <a:rPr lang="en-US" altLang="ja-JP" sz="2000" dirty="0">
                <a:solidFill>
                  <a:srgbClr val="FF0000"/>
                </a:solidFill>
                <a:cs typeface="Arial" charset="0"/>
              </a:rPr>
              <a:t>load </a:t>
            </a:r>
            <a:r>
              <a:rPr lang="en-US" altLang="ja-JP" sz="2000" dirty="0" smtClean="0">
                <a:solidFill>
                  <a:srgbClr val="FF0000"/>
                </a:solidFill>
                <a:cs typeface="Arial" charset="0"/>
              </a:rPr>
              <a:t>procedures </a:t>
            </a:r>
            <a:r>
              <a:rPr lang="en-US" altLang="ja-JP" sz="2000" dirty="0" smtClean="0">
                <a:cs typeface="Arial" charset="0"/>
              </a:rPr>
              <a:t>for </a:t>
            </a:r>
            <a:r>
              <a:rPr lang="en-US" altLang="ja-JP" sz="2000" dirty="0">
                <a:cs typeface="Arial" charset="0"/>
              </a:rPr>
              <a:t>data obtained by </a:t>
            </a:r>
            <a:r>
              <a:rPr lang="en-US" altLang="ja-JP" sz="2000" dirty="0">
                <a:solidFill>
                  <a:srgbClr val="0000FF"/>
                </a:solidFill>
                <a:cs typeface="Arial" charset="0"/>
              </a:rPr>
              <a:t>solar telescope</a:t>
            </a:r>
            <a:r>
              <a:rPr lang="en-US" altLang="ja-JP" sz="2000" dirty="0">
                <a:cs typeface="Arial" charset="0"/>
              </a:rPr>
              <a:t>, </a:t>
            </a:r>
            <a:r>
              <a:rPr lang="en-US" altLang="ja-JP" sz="2000" dirty="0" smtClean="0">
                <a:solidFill>
                  <a:srgbClr val="0000FF"/>
                </a:solidFill>
                <a:cs typeface="Arial" charset="0"/>
              </a:rPr>
              <a:t>atmosphere </a:t>
            </a:r>
            <a:r>
              <a:rPr lang="en-US" altLang="ja-JP" sz="2000" dirty="0">
                <a:solidFill>
                  <a:srgbClr val="0000FF"/>
                </a:solidFill>
                <a:cs typeface="Arial" charset="0"/>
              </a:rPr>
              <a:t>and ionosphere radars</a:t>
            </a:r>
            <a:r>
              <a:rPr lang="en-US" altLang="ja-JP" sz="2000" dirty="0">
                <a:cs typeface="Arial" charset="0"/>
              </a:rPr>
              <a:t>, </a:t>
            </a:r>
            <a:r>
              <a:rPr lang="en-US" altLang="ja-JP" sz="2000" dirty="0" smtClean="0">
                <a:solidFill>
                  <a:srgbClr val="0000FF"/>
                </a:solidFill>
                <a:cs typeface="Arial" charset="0"/>
              </a:rPr>
              <a:t>imagers</a:t>
            </a:r>
            <a:r>
              <a:rPr lang="en-US" altLang="ja-JP" sz="2000" dirty="0" smtClean="0">
                <a:cs typeface="Arial" charset="0"/>
              </a:rPr>
              <a:t>, </a:t>
            </a:r>
            <a:r>
              <a:rPr lang="en-US" altLang="ja-JP" sz="2000" dirty="0" smtClean="0">
                <a:solidFill>
                  <a:srgbClr val="0000FF"/>
                </a:solidFill>
                <a:cs typeface="Arial" charset="0"/>
              </a:rPr>
              <a:t>magnetometers</a:t>
            </a:r>
            <a:r>
              <a:rPr lang="en-US" altLang="ja-JP" sz="2000" dirty="0">
                <a:cs typeface="Arial" charset="0"/>
              </a:rPr>
              <a:t>, and so on</a:t>
            </a:r>
            <a:r>
              <a:rPr lang="en-US" altLang="ja-JP" sz="2000" dirty="0" smtClean="0">
                <a:cs typeface="Arial" charset="0"/>
              </a:rPr>
              <a:t>.</a:t>
            </a:r>
            <a:endParaRPr lang="en-US" altLang="ja-JP" sz="2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354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7990084" cy="40324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Load procedures in UDAS (2)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C55141-39A0-4B6D-A83F-6FFA60EBB54C}" type="slidenum">
              <a:rPr lang="en-US" altLang="ja-JP" smtClean="0"/>
              <a:pPr>
                <a:defRPr/>
              </a:pPr>
              <a:t>5</a:t>
            </a:fld>
            <a:endParaRPr lang="en-US" altLang="ja-JP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8B74791-9E9C-42B1-B2FB-86D98BA49A81}" type="datetime1">
              <a:rPr lang="ja-JP" altLang="en-US" smtClean="0"/>
              <a:t>2015/6/15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GEM workshop</a:t>
            </a:r>
            <a:endParaRPr lang="ja-JP" altLang="en-US" dirty="0"/>
          </a:p>
        </p:txBody>
      </p:sp>
      <p:cxnSp>
        <p:nvCxnSpPr>
          <p:cNvPr id="10" name="直線矢印コネクタ 9"/>
          <p:cNvCxnSpPr/>
          <p:nvPr/>
        </p:nvCxnSpPr>
        <p:spPr bwMode="auto">
          <a:xfrm>
            <a:off x="8388424" y="3140968"/>
            <a:ext cx="0" cy="17281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1" name="直線矢印コネクタ 10"/>
          <p:cNvCxnSpPr/>
          <p:nvPr/>
        </p:nvCxnSpPr>
        <p:spPr bwMode="auto">
          <a:xfrm>
            <a:off x="8384338" y="2276872"/>
            <a:ext cx="0" cy="8640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3" name="直線矢印コネクタ 12"/>
          <p:cNvCxnSpPr/>
          <p:nvPr/>
        </p:nvCxnSpPr>
        <p:spPr bwMode="auto">
          <a:xfrm>
            <a:off x="8390762" y="1340768"/>
            <a:ext cx="0" cy="9361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4" name="テキスト ボックス 13"/>
          <p:cNvSpPr txBox="1"/>
          <p:nvPr/>
        </p:nvSpPr>
        <p:spPr bwMode="auto">
          <a:xfrm rot="5400000">
            <a:off x="8078954" y="1636882"/>
            <a:ext cx="1079142" cy="27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>
              <a:lnSpc>
                <a:spcPts val="1400"/>
              </a:lnSpc>
              <a:spcBef>
                <a:spcPts val="0"/>
              </a:spcBef>
            </a:pPr>
            <a:r>
              <a:rPr kumimoji="1" lang="en-US" altLang="ja-JP" sz="1400" dirty="0" smtClean="0">
                <a:solidFill>
                  <a:srgbClr val="0000FF"/>
                </a:solidFill>
              </a:rPr>
              <a:t>Ionosphere</a:t>
            </a:r>
            <a:endParaRPr kumimoji="1" lang="ja-JP" altLang="en-US" sz="1400" dirty="0" err="1" smtClean="0">
              <a:solidFill>
                <a:srgbClr val="0000FF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 bwMode="auto">
          <a:xfrm rot="5400000">
            <a:off x="8329669" y="2483218"/>
            <a:ext cx="740908" cy="45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</a:pPr>
            <a:r>
              <a:rPr kumimoji="1" lang="en-US" altLang="ja-JP" sz="1400" dirty="0" smtClean="0">
                <a:solidFill>
                  <a:srgbClr val="0000FF"/>
                </a:solidFill>
              </a:rPr>
              <a:t>Imager</a:t>
            </a:r>
          </a:p>
          <a:p>
            <a:pPr algn="ctr">
              <a:lnSpc>
                <a:spcPts val="1400"/>
              </a:lnSpc>
              <a:spcBef>
                <a:spcPts val="0"/>
              </a:spcBef>
            </a:pPr>
            <a:r>
              <a:rPr lang="en-US" altLang="ja-JP" sz="1400" dirty="0" smtClean="0">
                <a:solidFill>
                  <a:srgbClr val="0000FF"/>
                </a:solidFill>
              </a:rPr>
              <a:t>data</a:t>
            </a:r>
            <a:endParaRPr kumimoji="1" lang="ja-JP" altLang="en-US" sz="1400" dirty="0" err="1" smtClean="0">
              <a:solidFill>
                <a:srgbClr val="0000FF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 bwMode="auto">
          <a:xfrm rot="5400000">
            <a:off x="8031510" y="3833547"/>
            <a:ext cx="1337226" cy="45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</a:pPr>
            <a:r>
              <a:rPr kumimoji="1" lang="en-US" altLang="ja-JP" sz="1400" dirty="0" smtClean="0">
                <a:solidFill>
                  <a:srgbClr val="0000FF"/>
                </a:solidFill>
              </a:rPr>
              <a:t>Magnetometer</a:t>
            </a:r>
          </a:p>
          <a:p>
            <a:pPr algn="ctr">
              <a:lnSpc>
                <a:spcPts val="1400"/>
              </a:lnSpc>
              <a:spcBef>
                <a:spcPts val="0"/>
              </a:spcBef>
            </a:pPr>
            <a:r>
              <a:rPr lang="en-US" altLang="ja-JP" sz="1400" dirty="0" smtClean="0">
                <a:solidFill>
                  <a:srgbClr val="0000FF"/>
                </a:solidFill>
              </a:rPr>
              <a:t>data</a:t>
            </a:r>
            <a:endParaRPr kumimoji="1" lang="ja-JP" altLang="en-US" sz="1400" dirty="0" err="1" smtClean="0">
              <a:solidFill>
                <a:srgbClr val="0000FF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 bwMode="auto">
          <a:xfrm>
            <a:off x="8189406" y="4869532"/>
            <a:ext cx="1021433" cy="27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ctr">
              <a:lnSpc>
                <a:spcPts val="1400"/>
              </a:lnSpc>
              <a:spcBef>
                <a:spcPts val="0"/>
              </a:spcBef>
            </a:pPr>
            <a:r>
              <a:rPr kumimoji="1" lang="en-US" altLang="ja-JP" sz="1400" dirty="0" smtClean="0">
                <a:solidFill>
                  <a:srgbClr val="0000FF"/>
                </a:solidFill>
              </a:rPr>
              <a:t>Simulation</a:t>
            </a:r>
            <a:endParaRPr kumimoji="1" lang="ja-JP" altLang="en-US" sz="1400" dirty="0" err="1" smtClean="0">
              <a:solidFill>
                <a:srgbClr val="0000FF"/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 bwMode="auto">
          <a:xfrm flipH="1" flipV="1">
            <a:off x="7867362" y="5013175"/>
            <a:ext cx="449054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正方形/長方形 8"/>
          <p:cNvSpPr>
            <a:spLocks noChangeArrowheads="1"/>
          </p:cNvSpPr>
          <p:nvPr/>
        </p:nvSpPr>
        <p:spPr bwMode="auto">
          <a:xfrm>
            <a:off x="973666" y="5229200"/>
            <a:ext cx="748676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  <a:cs typeface="Arial" charset="0"/>
              </a:rPr>
              <a:t>Red: </a:t>
            </a:r>
            <a:r>
              <a:rPr lang="en-US" altLang="ja-JP" sz="2000" dirty="0">
                <a:solidFill>
                  <a:srgbClr val="FF0000"/>
                </a:solidFill>
                <a:cs typeface="Arial" charset="0"/>
              </a:rPr>
              <a:t>N</a:t>
            </a:r>
            <a:r>
              <a:rPr lang="en-US" altLang="ja-JP" sz="2000" dirty="0" smtClean="0">
                <a:solidFill>
                  <a:srgbClr val="FF0000"/>
                </a:solidFill>
                <a:cs typeface="Arial" charset="0"/>
              </a:rPr>
              <a:t>ew </a:t>
            </a:r>
            <a:r>
              <a:rPr lang="en-US" altLang="ja-JP" sz="2000" dirty="0" smtClean="0">
                <a:solidFill>
                  <a:srgbClr val="FF0000"/>
                </a:solidFill>
                <a:cs typeface="Arial" charset="0"/>
              </a:rPr>
              <a:t>procedures.</a:t>
            </a:r>
          </a:p>
          <a:p>
            <a:r>
              <a:rPr lang="en-US" altLang="ja-JP" sz="20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cs typeface="Arial" charset="0"/>
              </a:rPr>
              <a:t>       They will be </a:t>
            </a:r>
            <a:r>
              <a:rPr lang="en-US" altLang="ja-JP" sz="2000" dirty="0" smtClean="0">
                <a:solidFill>
                  <a:srgbClr val="FF0000"/>
                </a:solidFill>
                <a:cs typeface="Arial" charset="0"/>
              </a:rPr>
              <a:t>added to SPEDAS </a:t>
            </a:r>
            <a:r>
              <a:rPr lang="en-US" altLang="ja-JP" sz="2000" dirty="0" smtClean="0">
                <a:solidFill>
                  <a:srgbClr val="FF0000"/>
                </a:solidFill>
                <a:cs typeface="Arial" charset="0"/>
              </a:rPr>
              <a:t>v2.</a:t>
            </a:r>
            <a:endParaRPr lang="en-US" altLang="ja-JP" sz="2000" dirty="0">
              <a:solidFill>
                <a:srgbClr val="FF0000"/>
              </a:solidFill>
              <a:cs typeface="Arial" charset="0"/>
            </a:endParaRPr>
          </a:p>
          <a:p>
            <a:r>
              <a:rPr lang="en-US" altLang="ja-JP" sz="2000" dirty="0" smtClean="0">
                <a:ea typeface="ＭＳ 明朝" pitchFamily="17" charset="-128"/>
                <a:cs typeface="Arial" charset="0"/>
              </a:rPr>
              <a:t>* : </a:t>
            </a:r>
            <a:r>
              <a:rPr lang="en-US" altLang="ja-JP" sz="2000" dirty="0" smtClean="0">
                <a:ea typeface="ＭＳ 明朝" pitchFamily="17" charset="-128"/>
                <a:cs typeface="Arial" charset="0"/>
              </a:rPr>
              <a:t>Aliases </a:t>
            </a:r>
            <a:r>
              <a:rPr lang="en-US" altLang="ja-JP" sz="2000" dirty="0" smtClean="0">
                <a:ea typeface="ＭＳ 明朝" pitchFamily="17" charset="-128"/>
                <a:cs typeface="Arial" charset="0"/>
              </a:rPr>
              <a:t>of the load procedures included in the ERG plugin tool.</a:t>
            </a:r>
            <a:endParaRPr lang="en-US" altLang="ja-JP" sz="2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670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1281886"/>
            <a:ext cx="5976565" cy="5036364"/>
          </a:xfrm>
        </p:spPr>
      </p:pic>
      <p:sp>
        <p:nvSpPr>
          <p:cNvPr id="8194" name="タイトル 2"/>
          <p:cNvSpPr>
            <a:spLocks noGrp="1"/>
          </p:cNvSpPr>
          <p:nvPr>
            <p:ph type="title"/>
          </p:nvPr>
        </p:nvSpPr>
        <p:spPr>
          <a:xfrm>
            <a:off x="1763713" y="231775"/>
            <a:ext cx="6999287" cy="533400"/>
          </a:xfrm>
        </p:spPr>
        <p:txBody>
          <a:bodyPr/>
          <a:lstStyle/>
          <a:p>
            <a:r>
              <a:rPr lang="en-US" altLang="ja-JP" dirty="0" smtClean="0">
                <a:latin typeface="Arial" charset="0"/>
                <a:cs typeface="Arial" charset="0"/>
              </a:rPr>
              <a:t>The latest version of UDAS</a:t>
            </a:r>
            <a:endParaRPr lang="ja-JP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8195" name="スライド番号プレースホルダ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AC41E79-5329-407F-987B-BC6FEADAA57E}" type="slidenum">
              <a:rPr lang="en-US" altLang="ja-JP">
                <a:ea typeface="ＭＳ Ｐゴシック" charset="-128"/>
              </a:rPr>
              <a:pPr/>
              <a:t>6</a:t>
            </a:fld>
            <a:endParaRPr lang="en-US" altLang="ja-JP">
              <a:ea typeface="ＭＳ Ｐゴシック" charset="-128"/>
            </a:endParaRPr>
          </a:p>
        </p:txBody>
      </p:sp>
      <p:sp>
        <p:nvSpPr>
          <p:cNvPr id="8196" name="正方形/長方形 7"/>
          <p:cNvSpPr>
            <a:spLocks noChangeArrowheads="1"/>
          </p:cNvSpPr>
          <p:nvPr/>
        </p:nvSpPr>
        <p:spPr bwMode="auto">
          <a:xfrm>
            <a:off x="3635896" y="826321"/>
            <a:ext cx="44824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altLang="ja-JP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www.iugonet.org/</a:t>
            </a:r>
            <a:endParaRPr lang="en-US" altLang="ja-JP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テキスト ボックス 8"/>
          <p:cNvSpPr txBox="1">
            <a:spLocks noChangeArrowheads="1"/>
          </p:cNvSpPr>
          <p:nvPr/>
        </p:nvSpPr>
        <p:spPr bwMode="auto">
          <a:xfrm>
            <a:off x="1492771" y="900460"/>
            <a:ext cx="2143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IUGONET</a:t>
            </a:r>
            <a:r>
              <a:rPr lang="ja-JP" altLang="en-US"/>
              <a:t> </a:t>
            </a:r>
            <a:r>
              <a:rPr lang="en-US" altLang="ja-JP"/>
              <a:t>website:</a:t>
            </a:r>
            <a:endParaRPr lang="ja-JP" altLang="en-US"/>
          </a:p>
        </p:txBody>
      </p:sp>
      <p:cxnSp>
        <p:nvCxnSpPr>
          <p:cNvPr id="8198" name="直線矢印コネクタ 11"/>
          <p:cNvCxnSpPr>
            <a:cxnSpLocks noChangeShapeType="1"/>
          </p:cNvCxnSpPr>
          <p:nvPr/>
        </p:nvCxnSpPr>
        <p:spPr bwMode="auto">
          <a:xfrm flipH="1">
            <a:off x="3851276" y="3284984"/>
            <a:ext cx="2664940" cy="913954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8199" name="テキスト ボックス 16"/>
          <p:cNvSpPr txBox="1">
            <a:spLocks noChangeArrowheads="1"/>
          </p:cNvSpPr>
          <p:nvPr/>
        </p:nvSpPr>
        <p:spPr bwMode="auto">
          <a:xfrm>
            <a:off x="6516216" y="2377102"/>
            <a:ext cx="24114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 dirty="0" smtClean="0">
                <a:solidFill>
                  <a:srgbClr val="FF0000"/>
                </a:solidFill>
              </a:rPr>
              <a:t>The latest version of the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iugonet</a:t>
            </a:r>
            <a:r>
              <a:rPr lang="en-US" altLang="ja-JP" b="1" dirty="0" smtClean="0">
                <a:solidFill>
                  <a:srgbClr val="FF0000"/>
                </a:solidFill>
              </a:rPr>
              <a:t> plugin can be downloaded on our website.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312F85C-A4B9-4891-8304-75424758AF15}" type="datetime1">
              <a:rPr lang="ja-JP" altLang="en-US" smtClean="0"/>
              <a:t>2015/6/15</a:t>
            </a:fld>
            <a:endParaRPr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GEM workshop</a:t>
            </a:r>
            <a:endParaRPr lang="ja-JP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63713" y="228600"/>
            <a:ext cx="7037424" cy="533400"/>
          </a:xfrm>
        </p:spPr>
        <p:txBody>
          <a:bodyPr lIns="91440" tIns="45720" bIns="45720" anchor="ctr"/>
          <a:lstStyle/>
          <a:p>
            <a:r>
              <a:rPr lang="en-US" altLang="ja-JP" sz="2200" dirty="0">
                <a:latin typeface="Arial" panose="020B0604020202020204" pitchFamily="34" charset="0"/>
                <a:cs typeface="Arial" panose="020B0604020202020204" pitchFamily="34" charset="0"/>
              </a:rPr>
              <a:t>Examples of the visualization of the IUGONET data</a:t>
            </a:r>
            <a:endParaRPr lang="ja-JP" altLang="en-US" sz="2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Mini-GEM workship 2014</a:t>
            </a:r>
            <a:endParaRPr lang="ja-JP" altLang="en-US" dirty="0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3968" y="1005989"/>
            <a:ext cx="4517169" cy="28803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5257104" y="1987064"/>
            <a:ext cx="68341" cy="1508500"/>
          </a:xfrm>
          <a:prstGeom prst="line">
            <a:avLst/>
          </a:prstGeom>
          <a:noFill/>
          <a:ln w="720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4701480" y="1458828"/>
            <a:ext cx="881931" cy="267241"/>
          </a:xfrm>
          <a:prstGeom prst="rect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lIns="81639" tIns="68022" rIns="81639" bIns="40820"/>
          <a:lstStyle/>
          <a:p>
            <a:pPr defTabSz="407988"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  <a:tab pos="1312863" algn="l"/>
              </a:tabLst>
            </a:pPr>
            <a:r>
              <a:rPr kumimoji="0" lang="en-US" sz="1300" b="1" dirty="0" smtClean="0">
                <a:solidFill>
                  <a:srgbClr val="FFFFFF"/>
                </a:solidFill>
                <a:latin typeface="TakaoPGothic" pitchFamily="16" charset="0"/>
                <a:ea typeface="ヒラギノ角ゴ Pro W6"/>
              </a:rPr>
              <a:t>Type-III</a:t>
            </a:r>
            <a:endParaRPr kumimoji="0" lang="en-US" sz="1300" b="1" dirty="0">
              <a:solidFill>
                <a:srgbClr val="FFFFFF"/>
              </a:solidFill>
              <a:latin typeface="TakaoPGothic" pitchFamily="16" charset="0"/>
              <a:ea typeface="ヒラギノ角ゴ Pro W6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7455619" y="2230125"/>
            <a:ext cx="931631" cy="308869"/>
          </a:xfrm>
          <a:prstGeom prst="rect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lIns="81639" tIns="68022" rIns="81639" bIns="40820"/>
          <a:lstStyle/>
          <a:p>
            <a:pPr defTabSz="407988" hangingPunct="0">
              <a:lnSpc>
                <a:spcPct val="8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  <a:tab pos="1312863" algn="l"/>
              </a:tabLst>
            </a:pPr>
            <a:r>
              <a:rPr kumimoji="0" lang="en-US" sz="1300" b="1" dirty="0" smtClean="0">
                <a:solidFill>
                  <a:srgbClr val="FFFFFF"/>
                </a:solidFill>
                <a:latin typeface="TakaoPGothic" pitchFamily="16" charset="0"/>
                <a:ea typeface="ヒラギノ角ゴ Pro W6"/>
              </a:rPr>
              <a:t>Type-II</a:t>
            </a:r>
            <a:endParaRPr kumimoji="0" lang="en-US" sz="1300" b="1" dirty="0">
              <a:solidFill>
                <a:srgbClr val="FFFFFF"/>
              </a:solidFill>
              <a:latin typeface="TakaoPGothic" pitchFamily="16" charset="0"/>
              <a:ea typeface="ヒラギノ角ゴ Pro W6"/>
            </a:endParaRPr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7478018" y="2623651"/>
            <a:ext cx="821758" cy="325037"/>
          </a:xfrm>
          <a:prstGeom prst="line">
            <a:avLst/>
          </a:prstGeom>
          <a:noFill/>
          <a:ln w="720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4455168" y="836712"/>
            <a:ext cx="4132863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9pPr>
          </a:lstStyle>
          <a:p>
            <a:pPr algn="ctr" eaLnBrk="1" hangingPunct="1"/>
            <a:r>
              <a:rPr lang="en-US" altLang="ja-JP" sz="1600" dirty="0" smtClean="0">
                <a:latin typeface="+mn-lt"/>
              </a:rPr>
              <a:t>Solar VHF Radio Spectrum data by IPRT </a:t>
            </a:r>
            <a:endParaRPr lang="en-US" altLang="ja-JP" sz="1600" dirty="0">
              <a:latin typeface="+mn-lt"/>
            </a:endParaRPr>
          </a:p>
        </p:txBody>
      </p:sp>
      <p:pic>
        <p:nvPicPr>
          <p:cNvPr id="23" name="図 2" descr="smart3x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728" y="1853753"/>
            <a:ext cx="3881240" cy="388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テキスト ボックス 23"/>
          <p:cNvSpPr txBox="1"/>
          <p:nvPr/>
        </p:nvSpPr>
        <p:spPr>
          <a:xfrm>
            <a:off x="611560" y="1268978"/>
            <a:ext cx="330302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altLang="ja-JP" sz="1600" dirty="0" smtClean="0">
                <a:latin typeface="+mn-lt"/>
                <a:cs typeface="Arial" panose="020B0604020202020204" pitchFamily="34" charset="0"/>
              </a:rPr>
              <a:t>Solar images taken by the SMART telescope</a:t>
            </a:r>
            <a:endParaRPr lang="ja-JP" altLang="en-US" sz="16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203778"/>
            <a:ext cx="4437090" cy="2681606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5148064" y="3852337"/>
            <a:ext cx="295232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altLang="ja-JP" sz="1600" dirty="0" smtClean="0">
                <a:latin typeface="+mn-lt"/>
                <a:cs typeface="Arial" panose="020B0604020202020204" pitchFamily="34" charset="0"/>
              </a:rPr>
              <a:t>Solar </a:t>
            </a:r>
            <a:r>
              <a:rPr lang="en-US" altLang="ja-JP" sz="1600" dirty="0">
                <a:latin typeface="+mn-lt"/>
                <a:cs typeface="Arial" panose="020B0604020202020204" pitchFamily="34" charset="0"/>
              </a:rPr>
              <a:t>wide band spectral data in HF-band</a:t>
            </a:r>
            <a:endParaRPr lang="ja-JP" altLang="en-US" sz="16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06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8" name="Picture 6" descr="screenshot_erg_crib_superda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7950"/>
            <a:ext cx="4321175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40" name="Text Box 13"/>
          <p:cNvSpPr txBox="1">
            <a:spLocks noChangeArrowheads="1"/>
          </p:cNvSpPr>
          <p:nvPr/>
        </p:nvSpPr>
        <p:spPr bwMode="auto">
          <a:xfrm>
            <a:off x="1365250" y="115888"/>
            <a:ext cx="1936749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ゴシック" panose="020B0609070205080204" pitchFamily="49" charset="-128"/>
              </a:defRPr>
            </a:lvl9pPr>
          </a:lstStyle>
          <a:p>
            <a:pPr eaLnBrk="1" hangingPunct="1"/>
            <a:r>
              <a:rPr lang="en-US" altLang="ja-JP" sz="1600" dirty="0" err="1" smtClean="0">
                <a:latin typeface="+mn-lt"/>
              </a:rPr>
              <a:t>SuperDARN</a:t>
            </a:r>
            <a:r>
              <a:rPr lang="ja-JP" altLang="en-US" sz="1600" dirty="0" smtClean="0">
                <a:latin typeface="+mn-lt"/>
              </a:rPr>
              <a:t> </a:t>
            </a:r>
            <a:r>
              <a:rPr lang="en-US" altLang="ja-JP" sz="1600" dirty="0" smtClean="0">
                <a:latin typeface="+mn-lt"/>
              </a:rPr>
              <a:t>radar</a:t>
            </a:r>
            <a:endParaRPr lang="ja-JP" altLang="en-US" sz="1600" dirty="0">
              <a:latin typeface="+mn-lt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/>
              <a:t>Mini-GEM workship 2014</a:t>
            </a:r>
            <a:endParaRPr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4656"/>
            <a:ext cx="3853259" cy="330635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 bwMode="auto">
          <a:xfrm>
            <a:off x="6216252" y="31751"/>
            <a:ext cx="1572866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ja-JP" sz="1600" dirty="0" smtClean="0">
                <a:latin typeface="+mn-lt"/>
                <a:ea typeface="+mn-ea"/>
              </a:rPr>
              <a:t>EISCAT radar</a:t>
            </a:r>
            <a:endParaRPr kumimoji="1" lang="ja-JP" altLang="en-US" sz="1600" dirty="0" smtClean="0">
              <a:latin typeface="+mn-lt"/>
              <a:ea typeface="+mn-ea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662" y="3645157"/>
            <a:ext cx="3738818" cy="31682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テキスト ボックス 11"/>
          <p:cNvSpPr txBox="1"/>
          <p:nvPr/>
        </p:nvSpPr>
        <p:spPr bwMode="auto">
          <a:xfrm>
            <a:off x="5459181" y="3601665"/>
            <a:ext cx="3127779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ja-JP" sz="1600" dirty="0" smtClean="0">
                <a:latin typeface="+mn-lt"/>
                <a:ea typeface="+mn-ea"/>
              </a:rPr>
              <a:t>E and Vi vectors from EISCAT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39562"/>
            <a:ext cx="3802685" cy="28777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テキスト ボックス 15"/>
          <p:cNvSpPr txBox="1"/>
          <p:nvPr/>
        </p:nvSpPr>
        <p:spPr bwMode="auto">
          <a:xfrm>
            <a:off x="1930051" y="3501008"/>
            <a:ext cx="1165704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ja-JP" sz="1600" dirty="0" err="1" smtClean="0">
                <a:latin typeface="+mn-lt"/>
                <a:ea typeface="+mn-ea"/>
              </a:rPr>
              <a:t>Ionosonde</a:t>
            </a:r>
            <a:endParaRPr lang="en-US" altLang="ja-JP" sz="1600" dirty="0" smtClean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4485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32" y="577860"/>
            <a:ext cx="4941881" cy="277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062" y="265290"/>
            <a:ext cx="3594410" cy="35944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10"/>
          <p:cNvSpPr txBox="1"/>
          <p:nvPr/>
        </p:nvSpPr>
        <p:spPr bwMode="auto">
          <a:xfrm>
            <a:off x="1366690" y="294260"/>
            <a:ext cx="2629246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1600" dirty="0" smtClean="0">
                <a:latin typeface="+mn-lt"/>
                <a:ea typeface="+mn-ea"/>
              </a:rPr>
              <a:t>All-Sky Imager </a:t>
            </a:r>
            <a:r>
              <a:rPr lang="en-US" altLang="ja-JP" sz="1600" dirty="0" err="1" smtClean="0">
                <a:latin typeface="+mn-lt"/>
                <a:ea typeface="+mn-ea"/>
              </a:rPr>
              <a:t>Keogram</a:t>
            </a:r>
            <a:endParaRPr kumimoji="1" lang="ja-JP" altLang="en-US" sz="1600" dirty="0" smtClean="0">
              <a:latin typeface="+mn-lt"/>
              <a:ea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 bwMode="auto">
          <a:xfrm>
            <a:off x="6147867" y="260648"/>
            <a:ext cx="1750800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ja-JP" sz="1600" dirty="0" smtClean="0">
                <a:latin typeface="+mn-lt"/>
                <a:ea typeface="+mn-ea"/>
              </a:rPr>
              <a:t>All-Sky Imagers</a:t>
            </a:r>
            <a:endParaRPr kumimoji="1" lang="ja-JP" altLang="en-US" sz="1600" dirty="0" smtClean="0">
              <a:latin typeface="+mn-lt"/>
              <a:ea typeface="+mn-ea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2"/>
          </p:nvPr>
        </p:nvSpPr>
        <p:spPr>
          <a:xfrm>
            <a:off x="1736229" y="5809754"/>
            <a:ext cx="6121400" cy="365125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Mini-GEM workship 2014</a:t>
            </a:r>
            <a:endParaRPr lang="ja-JP" altLang="en-US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173" y="4309789"/>
            <a:ext cx="2671133" cy="23415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テキスト ボックス 16"/>
          <p:cNvSpPr txBox="1"/>
          <p:nvPr/>
        </p:nvSpPr>
        <p:spPr bwMode="auto">
          <a:xfrm>
            <a:off x="6084547" y="3971235"/>
            <a:ext cx="1877437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ja-JP" sz="1600" dirty="0" smtClean="0">
                <a:latin typeface="+mn-lt"/>
                <a:ea typeface="+mn-ea"/>
              </a:rPr>
              <a:t>Imaging </a:t>
            </a:r>
            <a:r>
              <a:rPr kumimoji="1" lang="en-US" altLang="ja-JP" sz="1600" dirty="0" err="1" smtClean="0">
                <a:latin typeface="+mn-lt"/>
                <a:ea typeface="+mn-ea"/>
              </a:rPr>
              <a:t>Riometer</a:t>
            </a:r>
            <a:endParaRPr kumimoji="1" lang="ja-JP" altLang="en-US" sz="1600" dirty="0" smtClean="0">
              <a:latin typeface="+mn-lt"/>
              <a:ea typeface="+mn-ea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49" y="3768471"/>
            <a:ext cx="4757891" cy="2882896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 bwMode="auto">
          <a:xfrm>
            <a:off x="1043608" y="3599194"/>
            <a:ext cx="3405099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1600" dirty="0" smtClean="0">
                <a:latin typeface="+mn-lt"/>
                <a:ea typeface="+mn-ea"/>
              </a:rPr>
              <a:t>Low </a:t>
            </a:r>
            <a:r>
              <a:rPr lang="en-US" altLang="ja-JP" sz="1600" dirty="0">
                <a:latin typeface="+mn-lt"/>
                <a:ea typeface="+mn-ea"/>
              </a:rPr>
              <a:t>F</a:t>
            </a:r>
            <a:r>
              <a:rPr lang="en-US" altLang="ja-JP" sz="1600" dirty="0" smtClean="0">
                <a:latin typeface="+mn-lt"/>
                <a:ea typeface="+mn-ea"/>
              </a:rPr>
              <a:t>requency Radio Transmitter</a:t>
            </a:r>
            <a:endParaRPr kumimoji="1" lang="ja-JP" altLang="en-US" sz="1600" dirty="0" smtClean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7972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UGONET_ppt_templ_2012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mic Sans MS and メイリオ">
      <a:majorFont>
        <a:latin typeface="Comic Sans MS"/>
        <a:ea typeface="メイリオ"/>
        <a:cs typeface="ヒラギノ角ゴ Pro W6"/>
      </a:majorFont>
      <a:minorFont>
        <a:latin typeface="Comic Sans MS"/>
        <a:ea typeface="メイリオ"/>
        <a:cs typeface="ヒラギノ角ゴ Pro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ヒラギノ角ゴ Pro W6" charset="-128"/>
            <a:ea typeface="ヒラギノ角ゴ Pro W6" charset="-128"/>
            <a:cs typeface="ヒラギノ角ゴ Pro W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ヒラギノ角ゴ Pro W6" charset="-128"/>
            <a:ea typeface="ヒラギノ角ゴ Pro W6" charset="-128"/>
            <a:cs typeface="ヒラギノ角ゴ Pro W6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wrap="square" rtlCol="0">
        <a:prstTxWarp prst="textNoShape">
          <a:avLst/>
        </a:prstTxWarp>
        <a:spAutoFit/>
      </a:bodyPr>
      <a:lstStyle>
        <a:defPPr algn="l">
          <a:spcBef>
            <a:spcPct val="50000"/>
          </a:spcBef>
          <a:defRPr kumimoji="1" sz="1400" dirty="0" err="1" smtClean="0"/>
        </a:defPPr>
      </a:lstStyle>
    </a:tx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UGONET_ppt_templ_2012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mic Sans MS and メイリオ">
      <a:majorFont>
        <a:latin typeface="Comic Sans MS"/>
        <a:ea typeface="メイリオ"/>
        <a:cs typeface="ヒラギノ角ゴ Pro W6"/>
      </a:majorFont>
      <a:minorFont>
        <a:latin typeface="Comic Sans MS"/>
        <a:ea typeface="メイリオ"/>
        <a:cs typeface="ヒラギノ角ゴ Pro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ヒラギノ角ゴ Pro W6" charset="-128"/>
            <a:ea typeface="ヒラギノ角ゴ Pro W6" charset="-128"/>
            <a:cs typeface="ヒラギノ角ゴ Pro W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ヒラギノ角ゴ Pro W6" charset="-128"/>
            <a:ea typeface="ヒラギノ角ゴ Pro W6" charset="-128"/>
            <a:cs typeface="ヒラギノ角ゴ Pro W6" charset="-128"/>
          </a:defRPr>
        </a:defPPr>
      </a:lstStyle>
    </a:lnDef>
    <a:txDef>
      <a:spPr/>
      <a:bodyPr vert="horz" lIns="91440" tIns="45720" rIns="91440" bIns="45720" rtlCol="0">
        <a:norm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tabLst/>
          <a:defRPr kumimoji="1" sz="2400" b="0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Comic Sans MS" pitchFamily="66" charset="0"/>
            <a:ea typeface="+mn-ea"/>
            <a:cs typeface="+mn-cs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tx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IUGONET_ppt_templ_2012</Template>
  <TotalTime>2016</TotalTime>
  <Words>464</Words>
  <Application>Microsoft Office PowerPoint</Application>
  <PresentationFormat>画面に合わせる (4:3)</PresentationFormat>
  <Paragraphs>87</Paragraphs>
  <Slides>12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12</vt:i4>
      </vt:variant>
    </vt:vector>
  </HeadingPairs>
  <TitlesOfParts>
    <vt:vector size="25" baseType="lpstr">
      <vt:lpstr>ＭＳ Ｐゴシック</vt:lpstr>
      <vt:lpstr>ＭＳ ゴシック</vt:lpstr>
      <vt:lpstr>ＭＳ 明朝</vt:lpstr>
      <vt:lpstr>TakaoPGothic</vt:lpstr>
      <vt:lpstr>ヒラギノ角ゴ Pro W6</vt:lpstr>
      <vt:lpstr>メイリオ</vt:lpstr>
      <vt:lpstr>Arial</vt:lpstr>
      <vt:lpstr>Calibri</vt:lpstr>
      <vt:lpstr>Comic Sans MS</vt:lpstr>
      <vt:lpstr>Times New Roman</vt:lpstr>
      <vt:lpstr>Wingdings</vt:lpstr>
      <vt:lpstr>IUGONET_ppt_templ_2012</vt:lpstr>
      <vt:lpstr>1_IUGONET_ppt_templ_2012</vt:lpstr>
      <vt:lpstr>PowerPoint プレゼンテーション</vt:lpstr>
      <vt:lpstr>IUGONET project</vt:lpstr>
      <vt:lpstr>IUGONET plug-in (UDAS) for TDAS</vt:lpstr>
      <vt:lpstr>Load procedures in UDAS (1)</vt:lpstr>
      <vt:lpstr>Load procedures in UDAS (2)</vt:lpstr>
      <vt:lpstr>The latest version of UDAS</vt:lpstr>
      <vt:lpstr>Examples of the visualization of the IUGONET data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STEL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Tomo Hori</dc:creator>
  <cp:lastModifiedBy>ytanaka</cp:lastModifiedBy>
  <cp:revision>241</cp:revision>
  <cp:lastPrinted>2009-09-17T14:15:05Z</cp:lastPrinted>
  <dcterms:created xsi:type="dcterms:W3CDTF">2013-05-12T01:56:41Z</dcterms:created>
  <dcterms:modified xsi:type="dcterms:W3CDTF">2015-06-14T20:33:31Z</dcterms:modified>
</cp:coreProperties>
</file>