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66"/>
  </p:notesMasterIdLst>
  <p:sldIdLst>
    <p:sldId id="256" r:id="rId6"/>
    <p:sldId id="316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308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306" r:id="rId31"/>
    <p:sldId id="305" r:id="rId32"/>
    <p:sldId id="307" r:id="rId33"/>
    <p:sldId id="280" r:id="rId34"/>
    <p:sldId id="281" r:id="rId35"/>
    <p:sldId id="282" r:id="rId36"/>
    <p:sldId id="283" r:id="rId37"/>
    <p:sldId id="285" r:id="rId38"/>
    <p:sldId id="315" r:id="rId39"/>
    <p:sldId id="284" r:id="rId40"/>
    <p:sldId id="317" r:id="rId41"/>
    <p:sldId id="287" r:id="rId42"/>
    <p:sldId id="288" r:id="rId43"/>
    <p:sldId id="289" r:id="rId44"/>
    <p:sldId id="314" r:id="rId45"/>
    <p:sldId id="290" r:id="rId46"/>
    <p:sldId id="291" r:id="rId47"/>
    <p:sldId id="309" r:id="rId48"/>
    <p:sldId id="310" r:id="rId49"/>
    <p:sldId id="311" r:id="rId50"/>
    <p:sldId id="312" r:id="rId51"/>
    <p:sldId id="286" r:id="rId52"/>
    <p:sldId id="292" r:id="rId53"/>
    <p:sldId id="293" r:id="rId54"/>
    <p:sldId id="294" r:id="rId55"/>
    <p:sldId id="295" r:id="rId56"/>
    <p:sldId id="296" r:id="rId57"/>
    <p:sldId id="297" r:id="rId58"/>
    <p:sldId id="298" r:id="rId59"/>
    <p:sldId id="299" r:id="rId60"/>
    <p:sldId id="300" r:id="rId61"/>
    <p:sldId id="301" r:id="rId62"/>
    <p:sldId id="302" r:id="rId63"/>
    <p:sldId id="303" r:id="rId64"/>
    <p:sldId id="304" r:id="rId65"/>
  </p:sldIdLst>
  <p:sldSz cx="9144000" cy="6858000" type="screen4x3"/>
  <p:notesSz cx="7008813" cy="9294813"/>
  <p:defaultTextStyle>
    <a:defPPr>
      <a:defRPr lang="en-GB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99" autoAdjust="0"/>
    <p:restoredTop sz="94660" autoAdjust="0"/>
  </p:normalViewPr>
  <p:slideViewPr>
    <p:cSldViewPr snapToGrid="0">
      <p:cViewPr varScale="1">
        <p:scale>
          <a:sx n="91" d="100"/>
          <a:sy n="91" d="100"/>
        </p:scale>
        <p:origin x="-1254" y="-1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-2730" y="-10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008813" cy="9294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</a:defRPr>
            </a:lvl1pPr>
          </a:lstStyle>
          <a:p>
            <a:fld id="{0DF95CBF-ECAD-4105-8E49-1EA720A394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9B4556-C291-4072-972F-5FE2E1932279}" type="slidenum">
              <a:rPr lang="en-US"/>
              <a:pPr/>
              <a:t>1</a:t>
            </a:fld>
            <a:endParaRPr lang="en-US"/>
          </a:p>
        </p:txBody>
      </p:sp>
      <p:sp>
        <p:nvSpPr>
          <p:cNvPr id="58369" name="Rectangle 1"/>
          <p:cNvSpPr>
            <a:spLocks noChangeArrowheads="1"/>
          </p:cNvSpPr>
          <p:nvPr/>
        </p:nvSpPr>
        <p:spPr bwMode="auto">
          <a:xfrm>
            <a:off x="1182688" y="698500"/>
            <a:ext cx="4646612" cy="348456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3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4350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2FA96A7-9162-4180-A10A-156E61F18549}" type="slidenum">
              <a:rPr lang="en-US"/>
              <a:pPr/>
              <a:t>11</a:t>
            </a:fld>
            <a:endParaRPr lang="en-US"/>
          </a:p>
        </p:txBody>
      </p:sp>
      <p:sp>
        <p:nvSpPr>
          <p:cNvPr id="67585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8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489B73-C39B-446B-81A2-8D54745B7207}" type="slidenum">
              <a:rPr lang="en-US"/>
              <a:pPr/>
              <a:t>12</a:t>
            </a:fld>
            <a:endParaRPr 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B1E485B-7997-4F47-9A50-8B7049C182E0}" type="slidenum">
              <a:rPr lang="en-US"/>
              <a:pPr/>
              <a:t>13</a:t>
            </a:fld>
            <a:endParaRPr lang="en-US"/>
          </a:p>
        </p:txBody>
      </p:sp>
      <p:sp>
        <p:nvSpPr>
          <p:cNvPr id="69633" name="AutoShape 1"/>
          <p:cNvSpPr>
            <a:spLocks noChangeArrowheads="1"/>
          </p:cNvSpPr>
          <p:nvPr/>
        </p:nvSpPr>
        <p:spPr bwMode="auto">
          <a:xfrm>
            <a:off x="1182688" y="698500"/>
            <a:ext cx="4645025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963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BEE120-FC4A-4173-A590-EE2976D6DC49}" type="slidenum">
              <a:rPr lang="en-US"/>
              <a:pPr/>
              <a:t>14</a:t>
            </a:fld>
            <a:endParaRPr lang="en-US"/>
          </a:p>
        </p:txBody>
      </p:sp>
      <p:sp>
        <p:nvSpPr>
          <p:cNvPr id="70657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065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B4661A6-5297-43CE-9DBC-149AA6A656C4}" type="slidenum">
              <a:rPr lang="en-US"/>
              <a:pPr/>
              <a:t>15</a:t>
            </a:fld>
            <a:endParaRPr lang="en-US"/>
          </a:p>
        </p:txBody>
      </p:sp>
      <p:sp>
        <p:nvSpPr>
          <p:cNvPr id="71681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85D2C0-1C31-4551-AB81-232D3AC78E4C}" type="slidenum">
              <a:rPr lang="en-US"/>
              <a:pPr/>
              <a:t>16</a:t>
            </a:fld>
            <a:endParaRPr lang="en-US"/>
          </a:p>
        </p:txBody>
      </p:sp>
      <p:sp>
        <p:nvSpPr>
          <p:cNvPr id="72705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270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1E908E6-8867-4822-A5EC-F0ABC3FCAABA}" type="slidenum">
              <a:rPr lang="en-US"/>
              <a:pPr/>
              <a:t>17</a:t>
            </a:fld>
            <a:endParaRPr lang="en-US"/>
          </a:p>
        </p:txBody>
      </p:sp>
      <p:sp>
        <p:nvSpPr>
          <p:cNvPr id="73729" name="AutoShape 1"/>
          <p:cNvSpPr>
            <a:spLocks noChangeArrowheads="1"/>
          </p:cNvSpPr>
          <p:nvPr/>
        </p:nvSpPr>
        <p:spPr bwMode="auto">
          <a:xfrm>
            <a:off x="1182688" y="698500"/>
            <a:ext cx="4641850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373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2138D5B-3EA0-4428-ABE6-5AC070768F03}" type="slidenum">
              <a:rPr lang="en-US"/>
              <a:pPr/>
              <a:t>18</a:t>
            </a:fld>
            <a:endParaRPr lang="en-US"/>
          </a:p>
        </p:txBody>
      </p:sp>
      <p:sp>
        <p:nvSpPr>
          <p:cNvPr id="74753" name="AutoShape 1"/>
          <p:cNvSpPr>
            <a:spLocks noChangeArrowheads="1"/>
          </p:cNvSpPr>
          <p:nvPr/>
        </p:nvSpPr>
        <p:spPr bwMode="auto">
          <a:xfrm>
            <a:off x="1182688" y="698500"/>
            <a:ext cx="464661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4755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2E1E494-C927-433D-BD0D-E1398CB9A552}" type="slidenum">
              <a:rPr lang="en-US"/>
              <a:pPr/>
              <a:t>19</a:t>
            </a:fld>
            <a:endParaRPr lang="en-US"/>
          </a:p>
        </p:txBody>
      </p:sp>
      <p:sp>
        <p:nvSpPr>
          <p:cNvPr id="75777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577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B721222-C810-4D2D-9A87-7D4B2404150D}" type="slidenum">
              <a:rPr lang="en-US"/>
              <a:pPr/>
              <a:t>20</a:t>
            </a:fld>
            <a:endParaRPr lang="en-US"/>
          </a:p>
        </p:txBody>
      </p:sp>
      <p:sp>
        <p:nvSpPr>
          <p:cNvPr id="76801" name="Text Box 1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C6F8F446-A4ED-4147-AD8C-E1F0CE77ADF2}" type="slidenum">
              <a:rPr lang="en-US" sz="16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20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802" name="AutoShape 2"/>
          <p:cNvSpPr>
            <a:spLocks noChangeArrowheads="1"/>
          </p:cNvSpPr>
          <p:nvPr/>
        </p:nvSpPr>
        <p:spPr bwMode="auto">
          <a:xfrm>
            <a:off x="1182688" y="696913"/>
            <a:ext cx="4645025" cy="34845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6803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3C6278-281C-46E6-9708-0ADC67FF2E0C}" type="slidenum">
              <a:rPr lang="en-US"/>
              <a:pPr/>
              <a:t>2</a:t>
            </a:fld>
            <a:endParaRPr lang="en-US"/>
          </a:p>
        </p:txBody>
      </p:sp>
      <p:sp>
        <p:nvSpPr>
          <p:cNvPr id="593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9200" cy="37719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77875" y="4776788"/>
            <a:ext cx="6218238" cy="45259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43B9E12-2AEA-4EFC-9C45-0121EC94E68F}" type="slidenum">
              <a:rPr lang="en-US"/>
              <a:pPr/>
              <a:t>21</a:t>
            </a:fld>
            <a:endParaRPr lang="en-US"/>
          </a:p>
        </p:txBody>
      </p:sp>
      <p:sp>
        <p:nvSpPr>
          <p:cNvPr id="77825" name="Text Box 1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6B6B2EDE-3801-4EA5-A975-B97E66D7F17E}" type="slidenum">
              <a:rPr lang="en-US" sz="16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21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7826" name="AutoShape 2"/>
          <p:cNvSpPr>
            <a:spLocks noChangeArrowheads="1"/>
          </p:cNvSpPr>
          <p:nvPr/>
        </p:nvSpPr>
        <p:spPr bwMode="auto">
          <a:xfrm>
            <a:off x="1063625" y="644525"/>
            <a:ext cx="4176713" cy="32146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607050" cy="418306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3575050" y="0"/>
            <a:ext cx="2722563" cy="42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C5A0F-5B4D-4F67-A0AF-E7F779DB6C69}" type="slidenum">
              <a:rPr lang="en-US"/>
              <a:pPr/>
              <a:t>22</a:t>
            </a:fld>
            <a:endParaRPr lang="en-US"/>
          </a:p>
        </p:txBody>
      </p:sp>
      <p:sp>
        <p:nvSpPr>
          <p:cNvPr id="78849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F84144-88A0-4C99-B35C-796F635D0CCD}" type="slidenum">
              <a:rPr lang="en-US"/>
              <a:pPr/>
              <a:t>23</a:t>
            </a:fld>
            <a:endParaRPr lang="en-US"/>
          </a:p>
        </p:txBody>
      </p:sp>
      <p:sp>
        <p:nvSpPr>
          <p:cNvPr id="79873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F5798E9-365E-41F6-8DF9-9D7217C894CE}" type="slidenum">
              <a:rPr lang="en-US"/>
              <a:pPr/>
              <a:t>24</a:t>
            </a:fld>
            <a:endParaRPr lang="en-US"/>
          </a:p>
        </p:txBody>
      </p:sp>
      <p:sp>
        <p:nvSpPr>
          <p:cNvPr id="80897" name="Text Box 1"/>
          <p:cNvSpPr txBox="1">
            <a:spLocks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520" tIns="41760" rIns="83520" bIns="41760"/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4BD525BA-5F96-44FB-B2BE-27359F069655}" type="slidenum">
              <a:rPr lang="en-US" sz="1600">
                <a:solidFill>
                  <a:srgbClr val="000000"/>
                </a:solidFill>
              </a:rPr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24</a:t>
            </a:fld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80898" name="AutoShape 2"/>
          <p:cNvSpPr>
            <a:spLocks noChangeArrowheads="1"/>
          </p:cNvSpPr>
          <p:nvPr/>
        </p:nvSpPr>
        <p:spPr bwMode="auto">
          <a:xfrm>
            <a:off x="1181100" y="698500"/>
            <a:ext cx="4648200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89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4838"/>
            <a:ext cx="5591175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D42D10-FA70-48B0-A3AF-03E7BD0EA505}" type="slidenum">
              <a:rPr lang="en-US"/>
              <a:pPr/>
              <a:t>25</a:t>
            </a:fld>
            <a:endParaRPr lang="en-US"/>
          </a:p>
        </p:txBody>
      </p:sp>
      <p:sp>
        <p:nvSpPr>
          <p:cNvPr id="81921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2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391F59-B1A4-46AF-B9DE-B3B042E4EB8A}" type="slidenum">
              <a:rPr lang="en-US"/>
              <a:pPr/>
              <a:t>29</a:t>
            </a:fld>
            <a:endParaRPr lang="en-US"/>
          </a:p>
        </p:txBody>
      </p:sp>
      <p:sp>
        <p:nvSpPr>
          <p:cNvPr id="82945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294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8D8CAD8-435D-41CC-A6AB-6EBD85C86491}" type="slidenum">
              <a:rPr lang="en-US"/>
              <a:pPr/>
              <a:t>30</a:t>
            </a:fld>
            <a:endParaRPr lang="en-US"/>
          </a:p>
        </p:txBody>
      </p:sp>
      <p:sp>
        <p:nvSpPr>
          <p:cNvPr id="83969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97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88000" cy="41783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B2501D0-CEE7-4E2C-987E-356D9B111A86}" type="slidenum">
              <a:rPr lang="en-US"/>
              <a:pPr/>
              <a:t>31</a:t>
            </a:fld>
            <a:endParaRPr lang="en-US"/>
          </a:p>
        </p:txBody>
      </p:sp>
      <p:sp>
        <p:nvSpPr>
          <p:cNvPr id="84993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49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88000" cy="41783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C86C549-666F-43AA-9435-3CA887132E6A}" type="slidenum">
              <a:rPr lang="en-US"/>
              <a:pPr/>
              <a:t>32</a:t>
            </a:fld>
            <a:endParaRPr lang="en-US"/>
          </a:p>
        </p:txBody>
      </p:sp>
      <p:sp>
        <p:nvSpPr>
          <p:cNvPr id="86017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601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88000" cy="41783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1BB2E10-0108-40B8-B0E4-9575E8176B47}" type="slidenum">
              <a:rPr lang="en-US"/>
              <a:pPr/>
              <a:t>33</a:t>
            </a:fld>
            <a:endParaRPr lang="en-US"/>
          </a:p>
        </p:txBody>
      </p:sp>
      <p:sp>
        <p:nvSpPr>
          <p:cNvPr id="88065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80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89588" cy="41783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EEB77F-7BCB-4A2E-9439-AC81013CE0CA}" type="slidenum">
              <a:rPr lang="en-US"/>
              <a:pPr/>
              <a:t>3</a:t>
            </a:fld>
            <a:endParaRPr lang="en-US"/>
          </a:p>
        </p:txBody>
      </p:sp>
      <p:sp>
        <p:nvSpPr>
          <p:cNvPr id="60417" name="Rectangle 1"/>
          <p:cNvSpPr>
            <a:spLocks noChangeArrowheads="1"/>
          </p:cNvSpPr>
          <p:nvPr/>
        </p:nvSpPr>
        <p:spPr bwMode="auto">
          <a:xfrm>
            <a:off x="3970338" y="8853488"/>
            <a:ext cx="3022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 anchor="b">
            <a:spAutoFit/>
          </a:bodyPr>
          <a:lstStyle/>
          <a:p>
            <a:pPr algn="r">
              <a:lnSpc>
                <a:spcPct val="8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fld id="{DF415848-3B9A-48E1-9036-BD7E49DC2ED8}" type="slidenum">
              <a:rPr lang="en-US" sz="1200">
                <a:solidFill>
                  <a:srgbClr val="000000"/>
                </a:solidFill>
                <a:latin typeface="Times New Roman" pitchFamily="16" charset="0"/>
              </a:rPr>
              <a:pPr algn="r">
                <a:lnSpc>
                  <a:spcPct val="83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60418" name="AutoShape 2"/>
          <p:cNvSpPr>
            <a:spLocks noChangeArrowheads="1"/>
          </p:cNvSpPr>
          <p:nvPr/>
        </p:nvSpPr>
        <p:spPr bwMode="auto">
          <a:xfrm>
            <a:off x="1203325" y="687388"/>
            <a:ext cx="4552950" cy="35147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419" name="Rectangle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87A4D1E-457D-45E4-8867-AB01D998AAD9}" type="slidenum">
              <a:rPr lang="en-US"/>
              <a:pPr/>
              <a:t>35</a:t>
            </a:fld>
            <a:endParaRPr lang="en-US"/>
          </a:p>
        </p:txBody>
      </p:sp>
      <p:sp>
        <p:nvSpPr>
          <p:cNvPr id="87041" name="AutoShape 1"/>
          <p:cNvSpPr>
            <a:spLocks noChangeArrowheads="1"/>
          </p:cNvSpPr>
          <p:nvPr/>
        </p:nvSpPr>
        <p:spPr bwMode="auto">
          <a:xfrm>
            <a:off x="1182688" y="698500"/>
            <a:ext cx="4640262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70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AEC5A0F-5B4D-4F67-A0AF-E7F779DB6C69}" type="slidenum">
              <a:rPr lang="en-US"/>
              <a:pPr/>
              <a:t>36</a:t>
            </a:fld>
            <a:endParaRPr lang="en-US"/>
          </a:p>
        </p:txBody>
      </p:sp>
      <p:sp>
        <p:nvSpPr>
          <p:cNvPr id="78849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88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78851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923755B-845E-4E7A-84D1-12978F772FB0}" type="slidenum">
              <a:rPr lang="en-US"/>
              <a:pPr/>
              <a:t>37</a:t>
            </a:fld>
            <a:endParaRPr lang="en-US"/>
          </a:p>
        </p:txBody>
      </p:sp>
      <p:sp>
        <p:nvSpPr>
          <p:cNvPr id="90113" name="AutoShape 1"/>
          <p:cNvSpPr>
            <a:spLocks noChangeArrowheads="1"/>
          </p:cNvSpPr>
          <p:nvPr/>
        </p:nvSpPr>
        <p:spPr bwMode="auto">
          <a:xfrm>
            <a:off x="1182688" y="698500"/>
            <a:ext cx="4641850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90115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1DEE63C-73E6-46C5-9F94-03EAEB4B1038}" type="slidenum">
              <a:rPr lang="en-US"/>
              <a:pPr/>
              <a:t>38</a:t>
            </a:fld>
            <a:endParaRPr lang="en-US"/>
          </a:p>
        </p:txBody>
      </p:sp>
      <p:sp>
        <p:nvSpPr>
          <p:cNvPr id="911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F51747-CA3A-4D12-9DAB-74DBC8AFD29E}" type="slidenum">
              <a:rPr lang="en-US"/>
              <a:pPr/>
              <a:t>39</a:t>
            </a:fld>
            <a:endParaRPr lang="en-US"/>
          </a:p>
        </p:txBody>
      </p:sp>
      <p:sp>
        <p:nvSpPr>
          <p:cNvPr id="921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FEC260D-B2EB-440D-B092-716C3D0FD575}" type="slidenum">
              <a:rPr lang="en-US"/>
              <a:pPr/>
              <a:t>41</a:t>
            </a:fld>
            <a:endParaRPr lang="en-US"/>
          </a:p>
        </p:txBody>
      </p:sp>
      <p:sp>
        <p:nvSpPr>
          <p:cNvPr id="931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22F5653-CB1A-4FF6-B380-4E245DB45922}" type="slidenum">
              <a:rPr lang="en-US"/>
              <a:pPr/>
              <a:t>42</a:t>
            </a:fld>
            <a:endParaRPr lang="en-US"/>
          </a:p>
        </p:txBody>
      </p:sp>
      <p:sp>
        <p:nvSpPr>
          <p:cNvPr id="942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F6279C-62CD-40E5-A102-9E8A53DDCD57}" type="slidenum">
              <a:rPr lang="en-US"/>
              <a:pPr/>
              <a:t>47</a:t>
            </a:fld>
            <a:endParaRPr lang="en-US"/>
          </a:p>
        </p:txBody>
      </p:sp>
      <p:sp>
        <p:nvSpPr>
          <p:cNvPr id="890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EC2EB64-1D5F-4412-BE41-FA16273AC5B2}" type="slidenum">
              <a:rPr lang="en-US"/>
              <a:pPr/>
              <a:t>48</a:t>
            </a:fld>
            <a:endParaRPr lang="en-US"/>
          </a:p>
        </p:txBody>
      </p:sp>
      <p:sp>
        <p:nvSpPr>
          <p:cNvPr id="952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7A62E48-6337-46B9-8375-6C92570B2380}" type="slidenum">
              <a:rPr lang="en-US"/>
              <a:pPr/>
              <a:t>49</a:t>
            </a:fld>
            <a:endParaRPr lang="en-US"/>
          </a:p>
        </p:txBody>
      </p:sp>
      <p:sp>
        <p:nvSpPr>
          <p:cNvPr id="962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9D87D4-C20D-4F5C-8180-96033D26D4C3}" type="slidenum">
              <a:rPr lang="en-US"/>
              <a:pPr/>
              <a:t>4</a:t>
            </a:fld>
            <a:endParaRPr lang="en-US"/>
          </a:p>
        </p:txBody>
      </p:sp>
      <p:sp>
        <p:nvSpPr>
          <p:cNvPr id="61441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4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1E0EDE-8368-4940-87B1-552CDB5B06A2}" type="slidenum">
              <a:rPr lang="en-US"/>
              <a:pPr/>
              <a:t>50</a:t>
            </a:fld>
            <a:endParaRPr lang="en-US"/>
          </a:p>
        </p:txBody>
      </p:sp>
      <p:sp>
        <p:nvSpPr>
          <p:cNvPr id="972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3D05FF-1A4B-4003-AE1D-7E805079D312}" type="slidenum">
              <a:rPr lang="en-US"/>
              <a:pPr/>
              <a:t>51</a:t>
            </a:fld>
            <a:endParaRPr lang="en-US"/>
          </a:p>
        </p:txBody>
      </p:sp>
      <p:sp>
        <p:nvSpPr>
          <p:cNvPr id="983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018771-6A94-4DA3-8882-4B2CC8385166}" type="slidenum">
              <a:rPr lang="en-US"/>
              <a:pPr/>
              <a:t>52</a:t>
            </a:fld>
            <a:endParaRPr lang="en-US"/>
          </a:p>
        </p:txBody>
      </p:sp>
      <p:sp>
        <p:nvSpPr>
          <p:cNvPr id="9932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17B2BF-A8B0-4310-BB34-88AF53365483}" type="slidenum">
              <a:rPr lang="en-US"/>
              <a:pPr/>
              <a:t>53</a:t>
            </a:fld>
            <a:endParaRPr lang="en-US"/>
          </a:p>
        </p:txBody>
      </p:sp>
      <p:sp>
        <p:nvSpPr>
          <p:cNvPr id="1003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D1EDBA-89A4-4651-B1E2-7CCB55260983}" type="slidenum">
              <a:rPr lang="en-US"/>
              <a:pPr/>
              <a:t>54</a:t>
            </a:fld>
            <a:endParaRPr lang="en-US"/>
          </a:p>
        </p:txBody>
      </p:sp>
      <p:sp>
        <p:nvSpPr>
          <p:cNvPr id="1013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719AA7D-32D7-4EF5-9058-7CD96119CD5C}" type="slidenum">
              <a:rPr lang="en-US"/>
              <a:pPr/>
              <a:t>55</a:t>
            </a:fld>
            <a:endParaRPr lang="en-US"/>
          </a:p>
        </p:txBody>
      </p:sp>
      <p:sp>
        <p:nvSpPr>
          <p:cNvPr id="10240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C149F14-3261-4E23-B9E4-54C58241C009}" type="slidenum">
              <a:rPr lang="en-US"/>
              <a:pPr/>
              <a:t>56</a:t>
            </a:fld>
            <a:endParaRPr lang="en-US"/>
          </a:p>
        </p:txBody>
      </p:sp>
      <p:sp>
        <p:nvSpPr>
          <p:cNvPr id="1034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2688" y="698500"/>
            <a:ext cx="4646612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95B74F-795D-4BBF-A396-4DAB96E842B8}" type="slidenum">
              <a:rPr lang="en-US"/>
              <a:pPr/>
              <a:t>57</a:t>
            </a:fld>
            <a:endParaRPr lang="en-US"/>
          </a:p>
        </p:txBody>
      </p:sp>
      <p:sp>
        <p:nvSpPr>
          <p:cNvPr id="1044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8E57B8D-B20A-46AA-A4BB-BC4839FB5853}" type="slidenum">
              <a:rPr lang="en-US"/>
              <a:pPr/>
              <a:t>58</a:t>
            </a:fld>
            <a:endParaRPr lang="en-US"/>
          </a:p>
        </p:txBody>
      </p:sp>
      <p:sp>
        <p:nvSpPr>
          <p:cNvPr id="1054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1EDCAE1-E675-4A5D-838A-208C4CFC6E66}" type="slidenum">
              <a:rPr lang="en-US"/>
              <a:pPr/>
              <a:t>59</a:t>
            </a:fld>
            <a:endParaRPr lang="en-US"/>
          </a:p>
        </p:txBody>
      </p:sp>
      <p:sp>
        <p:nvSpPr>
          <p:cNvPr id="1064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E7D4E-0C20-4CF4-ABA8-DD25E3A552B6}" type="slidenum">
              <a:rPr lang="en-US"/>
              <a:pPr/>
              <a:t>5</a:t>
            </a:fld>
            <a:endParaRPr lang="en-US"/>
          </a:p>
        </p:txBody>
      </p:sp>
      <p:sp>
        <p:nvSpPr>
          <p:cNvPr id="62465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466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9A9574A-1931-43E6-BC6C-0B1B6D9C1BEC}" type="slidenum">
              <a:rPr lang="en-US"/>
              <a:pPr/>
              <a:t>60</a:t>
            </a:fld>
            <a:endParaRPr lang="en-US"/>
          </a:p>
        </p:txBody>
      </p:sp>
      <p:sp>
        <p:nvSpPr>
          <p:cNvPr id="1075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7D50C2-A1BA-4DCC-A315-E65B3B257849}" type="slidenum">
              <a:rPr lang="en-US"/>
              <a:pPr/>
              <a:t>6</a:t>
            </a:fld>
            <a:endParaRPr lang="en-US"/>
          </a:p>
        </p:txBody>
      </p:sp>
      <p:sp>
        <p:nvSpPr>
          <p:cNvPr id="63489" name="AutoShape 1"/>
          <p:cNvSpPr>
            <a:spLocks noChangeArrowheads="1"/>
          </p:cNvSpPr>
          <p:nvPr/>
        </p:nvSpPr>
        <p:spPr bwMode="auto">
          <a:xfrm>
            <a:off x="1201738" y="687388"/>
            <a:ext cx="4552950" cy="35163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34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4D23D4-4187-4C26-8ED5-1CEB2D10DE01}" type="slidenum">
              <a:rPr lang="en-US"/>
              <a:pPr/>
              <a:t>7</a:t>
            </a:fld>
            <a:endParaRPr lang="en-US"/>
          </a:p>
        </p:txBody>
      </p:sp>
      <p:sp>
        <p:nvSpPr>
          <p:cNvPr id="645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84275" y="698500"/>
            <a:ext cx="4643438" cy="34845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0" y="-198438"/>
            <a:ext cx="1588" cy="39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3C30B78-A7FC-40C1-86A9-2526BAFE8E5F}" type="slidenum">
              <a:rPr lang="en-US"/>
              <a:pPr/>
              <a:t>8</a:t>
            </a:fld>
            <a:endParaRPr lang="en-US"/>
          </a:p>
        </p:txBody>
      </p:sp>
      <p:sp>
        <p:nvSpPr>
          <p:cNvPr id="65537" name="AutoShape 1"/>
          <p:cNvSpPr>
            <a:spLocks noChangeArrowheads="1"/>
          </p:cNvSpPr>
          <p:nvPr/>
        </p:nvSpPr>
        <p:spPr bwMode="auto">
          <a:xfrm>
            <a:off x="1182688" y="698500"/>
            <a:ext cx="4645025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5538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89D7B3-FCDD-43CA-97A6-88AA26B77805}" type="slidenum">
              <a:rPr lang="en-US"/>
              <a:pPr/>
              <a:t>9</a:t>
            </a:fld>
            <a:endParaRPr lang="en-US"/>
          </a:p>
        </p:txBody>
      </p:sp>
      <p:sp>
        <p:nvSpPr>
          <p:cNvPr id="66561" name="AutoShape 1"/>
          <p:cNvSpPr>
            <a:spLocks noChangeArrowheads="1"/>
          </p:cNvSpPr>
          <p:nvPr/>
        </p:nvSpPr>
        <p:spPr bwMode="auto">
          <a:xfrm>
            <a:off x="1182688" y="698500"/>
            <a:ext cx="4645025" cy="348456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701675" y="4416425"/>
            <a:ext cx="5592763" cy="41814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pPr eaLnBrk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>
              <a:latin typeface="Arial" charset="0"/>
              <a:ea typeface="Microsoft YaHei" charset="-122"/>
            </a:endParaRP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3970338" y="0"/>
            <a:ext cx="3022600" cy="463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1050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578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798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914400"/>
            <a:ext cx="3800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273050"/>
            <a:ext cx="2051050" cy="57880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05513" cy="57880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798888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7088" y="914400"/>
            <a:ext cx="3800475" cy="5146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1604963"/>
            <a:ext cx="2055812" cy="45227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4963"/>
            <a:ext cx="6018213" cy="45227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19C39E7-D8C5-426A-9CA6-87B7FA685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2975040-6E78-403D-B28F-973E967637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97C1302-646D-460C-ABAF-8B269BFB8D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35AE495D-E7F6-46E2-A2E6-8EF0D6FF2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E793E0A-4513-4029-9FD9-AEF7F94E61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05469F9A-C70B-4446-9A50-266D4E6DC4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1AB5818-6C28-4154-A0E1-40F50D04A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B55438B5-7BB3-49D6-AD81-1EA1E5090C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893045E-0B5F-4509-9D37-779FEB2F00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22741308-A13C-4041-AD8F-0EB9DEDA4B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6/18/13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71E67F9D-8024-4774-8A69-630A00DF08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029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685800" y="6429375"/>
            <a:ext cx="7788275" cy="466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THEMIS Science </a:t>
            </a:r>
            <a:r>
              <a:rPr lang="en-US" sz="1300" dirty="0" smtClean="0">
                <a:solidFill>
                  <a:srgbClr val="000000"/>
                </a:solidFill>
              </a:rPr>
              <a:t>Software</a:t>
            </a:r>
            <a:r>
              <a:rPr lang="en-US" sz="1300" dirty="0">
                <a:solidFill>
                  <a:srgbClr val="000000"/>
                </a:solidFill>
              </a:rPr>
              <a:t>	Software − </a:t>
            </a:r>
            <a:fld id="{7927827F-30B1-4CAA-93B0-518745F2D3A1}" type="slidenum">
              <a:rPr lang="en-US" sz="1300">
                <a:solidFill>
                  <a:srgbClr val="000000"/>
                </a:solidFill>
              </a:rPr>
              <a:pPr hangingPunct="1">
                <a:buClrTx/>
                <a:buFontTx/>
                <a:buNone/>
                <a:tabLst>
                  <a:tab pos="0" algn="l"/>
                  <a:tab pos="3694113" algn="ctr"/>
                  <a:tab pos="7575550" algn="r"/>
                  <a:tab pos="8229600" algn="l"/>
                  <a:tab pos="9144000" algn="l"/>
                  <a:tab pos="10058400" algn="l"/>
                  <a:tab pos="10515600" algn="l"/>
                </a:tabLst>
              </a:pPr>
              <a:t>‹#›</a:t>
            </a:fld>
            <a:r>
              <a:rPr lang="en-US" sz="1300" dirty="0">
                <a:solidFill>
                  <a:srgbClr val="000000"/>
                </a:solidFill>
              </a:rPr>
              <a:t>	GEM </a:t>
            </a:r>
            <a:r>
              <a:rPr lang="en-US" sz="1300" dirty="0" smtClean="0">
                <a:solidFill>
                  <a:srgbClr val="000000"/>
                </a:solidFill>
              </a:rPr>
              <a:t>–</a:t>
            </a:r>
            <a:r>
              <a:rPr lang="en-US" sz="1300" baseline="0" dirty="0" smtClean="0">
                <a:solidFill>
                  <a:srgbClr val="000000"/>
                </a:solidFill>
              </a:rPr>
              <a:t> Snowmass, CO </a:t>
            </a:r>
            <a:r>
              <a:rPr lang="en-US" sz="1300" dirty="0" smtClean="0">
                <a:solidFill>
                  <a:srgbClr val="000000"/>
                </a:solidFill>
              </a:rPr>
              <a:t>– June </a:t>
            </a:r>
            <a:r>
              <a:rPr lang="en-US" sz="1300" dirty="0" smtClean="0">
                <a:solidFill>
                  <a:srgbClr val="000000"/>
                </a:solidFill>
              </a:rPr>
              <a:t>2015</a:t>
            </a:r>
            <a:r>
              <a:rPr lang="en-US" sz="1300" baseline="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51763" cy="514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89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4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53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2057" name="Group 9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2059" name="AutoShape 11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0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685800" y="6429375"/>
            <a:ext cx="7788275" cy="466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THEMIS Science Software	</a:t>
            </a:r>
            <a:r>
              <a:rPr lang="en-US" sz="1300" dirty="0" err="1" smtClean="0">
                <a:solidFill>
                  <a:srgbClr val="000000"/>
                </a:solidFill>
              </a:rPr>
              <a:t>Software</a:t>
            </a:r>
            <a:r>
              <a:rPr lang="en-US" sz="1300" dirty="0" smtClean="0">
                <a:solidFill>
                  <a:srgbClr val="000000"/>
                </a:solidFill>
              </a:rPr>
              <a:t> − </a:t>
            </a:r>
            <a:fld id="{FA4F52AA-860B-48C3-AD38-0FA7ECDE3951}" type="slidenum">
              <a:rPr lang="en-US" sz="1300" smtClean="0">
                <a:solidFill>
                  <a:srgbClr val="000000"/>
                </a:solidFill>
              </a:rPr>
              <a:pPr hangingPunct="1">
                <a:buClrTx/>
                <a:buFontTx/>
                <a:buNone/>
                <a:tabLst>
                  <a:tab pos="0" algn="l"/>
                  <a:tab pos="3694113" algn="ctr"/>
                  <a:tab pos="7575550" algn="r"/>
                  <a:tab pos="8229600" algn="l"/>
                  <a:tab pos="9144000" algn="l"/>
                  <a:tab pos="10058400" algn="l"/>
                  <a:tab pos="10515600" algn="l"/>
                </a:tabLst>
              </a:pPr>
              <a:t>‹#›</a:t>
            </a:fld>
            <a:r>
              <a:rPr lang="en-US" sz="1300" dirty="0" smtClean="0">
                <a:solidFill>
                  <a:srgbClr val="000000"/>
                </a:solidFill>
              </a:rPr>
              <a:t>	 GEM – Snowmass,</a:t>
            </a:r>
            <a:r>
              <a:rPr lang="en-US" sz="1300" baseline="0" dirty="0" smtClean="0">
                <a:solidFill>
                  <a:srgbClr val="000000"/>
                </a:solidFill>
              </a:rPr>
              <a:t> CO </a:t>
            </a:r>
            <a:r>
              <a:rPr lang="en-US" sz="1300" dirty="0" smtClean="0">
                <a:solidFill>
                  <a:srgbClr val="000000"/>
                </a:solidFill>
              </a:rPr>
              <a:t>– June </a:t>
            </a:r>
            <a:r>
              <a:rPr lang="en-US" sz="1300" dirty="0" smtClean="0">
                <a:solidFill>
                  <a:srgbClr val="000000"/>
                </a:solidFill>
              </a:rPr>
              <a:t>2015</a:t>
            </a:r>
            <a:r>
              <a:rPr lang="en-US" sz="1300" baseline="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sz="13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4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77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3083" name="AutoShape 11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08963" cy="1136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51763" cy="5146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685800" y="6429375"/>
            <a:ext cx="7788275" cy="466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THEMIS Science Software	</a:t>
            </a:r>
            <a:r>
              <a:rPr lang="en-US" sz="1300" dirty="0" err="1" smtClean="0">
                <a:solidFill>
                  <a:srgbClr val="000000"/>
                </a:solidFill>
              </a:rPr>
              <a:t>Software</a:t>
            </a:r>
            <a:r>
              <a:rPr lang="en-US" sz="1300" dirty="0" smtClean="0">
                <a:solidFill>
                  <a:srgbClr val="000000"/>
                </a:solidFill>
              </a:rPr>
              <a:t> − </a:t>
            </a:r>
            <a:fld id="{2683707F-CAC5-4FCB-B427-218D05D6EDC7}" type="slidenum">
              <a:rPr lang="en-US" sz="1300" smtClean="0">
                <a:solidFill>
                  <a:srgbClr val="000000"/>
                </a:solidFill>
              </a:rPr>
              <a:pPr hangingPunct="1">
                <a:buClrTx/>
                <a:buFontTx/>
                <a:buNone/>
                <a:tabLst>
                  <a:tab pos="0" algn="l"/>
                  <a:tab pos="3694113" algn="ctr"/>
                  <a:tab pos="7575550" algn="r"/>
                  <a:tab pos="8229600" algn="l"/>
                  <a:tab pos="9144000" algn="l"/>
                  <a:tab pos="10058400" algn="l"/>
                  <a:tab pos="10515600" algn="l"/>
                </a:tabLst>
              </a:pPr>
              <a:t>‹#›</a:t>
            </a:fld>
            <a:r>
              <a:rPr lang="en-US" sz="1300" dirty="0" smtClean="0">
                <a:solidFill>
                  <a:srgbClr val="000000"/>
                </a:solidFill>
              </a:rPr>
              <a:t>	 GEM – Snowmass,</a:t>
            </a:r>
            <a:r>
              <a:rPr lang="en-US" sz="1300" baseline="0" dirty="0" smtClean="0">
                <a:solidFill>
                  <a:srgbClr val="000000"/>
                </a:solidFill>
              </a:rPr>
              <a:t> CO </a:t>
            </a:r>
            <a:r>
              <a:rPr lang="en-US" sz="1300" dirty="0" smtClean="0">
                <a:solidFill>
                  <a:srgbClr val="000000"/>
                </a:solidFill>
              </a:rPr>
              <a:t>– June </a:t>
            </a:r>
            <a:r>
              <a:rPr lang="en-US" sz="1300" dirty="0" smtClean="0">
                <a:solidFill>
                  <a:srgbClr val="000000"/>
                </a:solidFill>
              </a:rPr>
              <a:t>2015</a:t>
            </a:r>
            <a:r>
              <a:rPr lang="en-US" sz="1300" baseline="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sz="13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4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Line 1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652463" y="852488"/>
            <a:ext cx="7851775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1788" y="296863"/>
            <a:ext cx="554037" cy="5381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4105" name="Group 9"/>
          <p:cNvGrpSpPr>
            <a:grpSpLocks/>
          </p:cNvGrpSpPr>
          <p:nvPr/>
        </p:nvGrpSpPr>
        <p:grpSpPr bwMode="auto">
          <a:xfrm>
            <a:off x="692150" y="201613"/>
            <a:ext cx="2586038" cy="577850"/>
            <a:chOff x="436" y="127"/>
            <a:chExt cx="1629" cy="364"/>
          </a:xfrm>
        </p:grpSpPr>
        <p:pic>
          <p:nvPicPr>
            <p:cNvPr id="4106" name="Picture 1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36" y="127"/>
              <a:ext cx="1629" cy="36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436" y="127"/>
              <a:ext cx="1629" cy="364"/>
            </a:xfrm>
            <a:prstGeom prst="roundRect">
              <a:avLst>
                <a:gd name="adj" fmla="val 16667"/>
              </a:avLst>
            </a:prstGeom>
            <a:noFill/>
            <a:ln w="126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660400" y="6383338"/>
            <a:ext cx="7853363" cy="1587"/>
          </a:xfrm>
          <a:prstGeom prst="line">
            <a:avLst/>
          </a:prstGeom>
          <a:noFill/>
          <a:ln w="28440">
            <a:solidFill>
              <a:srgbClr val="0000B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69225" cy="146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1602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685800" y="6429375"/>
            <a:ext cx="7788275" cy="46666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THEMIS Science Software 	Software − </a:t>
            </a:r>
            <a:fld id="{41AE4839-D6B2-4FAE-9189-CF552C76A2DA}" type="slidenum">
              <a:rPr lang="en-US" sz="1300">
                <a:solidFill>
                  <a:srgbClr val="000000"/>
                </a:solidFill>
              </a:rPr>
              <a:pPr hangingPunct="1">
                <a:buClrTx/>
                <a:buFontTx/>
                <a:buNone/>
                <a:tabLst>
                  <a:tab pos="0" algn="l"/>
                  <a:tab pos="3694113" algn="ctr"/>
                  <a:tab pos="7575550" algn="r"/>
                  <a:tab pos="8229600" algn="l"/>
                  <a:tab pos="9144000" algn="l"/>
                  <a:tab pos="10058400" algn="l"/>
                  <a:tab pos="10515600" algn="l"/>
                </a:tabLst>
              </a:pPr>
              <a:t>‹#›</a:t>
            </a:fld>
            <a:r>
              <a:rPr lang="en-US" sz="1300" dirty="0">
                <a:solidFill>
                  <a:srgbClr val="000000"/>
                </a:solidFill>
              </a:rPr>
              <a:t>	</a:t>
            </a:r>
            <a:r>
              <a:rPr lang="en-US" sz="1300" dirty="0" smtClean="0">
                <a:solidFill>
                  <a:srgbClr val="000000"/>
                </a:solidFill>
              </a:rPr>
              <a:t> GEM – </a:t>
            </a:r>
            <a:r>
              <a:rPr lang="en-US" sz="1300" dirty="0" smtClean="0">
                <a:solidFill>
                  <a:srgbClr val="000000"/>
                </a:solidFill>
              </a:rPr>
              <a:t>Snowmass,</a:t>
            </a:r>
            <a:r>
              <a:rPr lang="en-US" sz="1300" baseline="0" dirty="0" smtClean="0">
                <a:solidFill>
                  <a:srgbClr val="000000"/>
                </a:solidFill>
              </a:rPr>
              <a:t> CO </a:t>
            </a:r>
            <a:r>
              <a:rPr lang="en-US" sz="1300" dirty="0" smtClean="0">
                <a:solidFill>
                  <a:srgbClr val="000000"/>
                </a:solidFill>
              </a:rPr>
              <a:t>– June </a:t>
            </a:r>
            <a:r>
              <a:rPr lang="en-US" sz="1300" dirty="0" smtClean="0">
                <a:solidFill>
                  <a:srgbClr val="000000"/>
                </a:solidFill>
              </a:rPr>
              <a:t>2015</a:t>
            </a:r>
            <a:r>
              <a:rPr lang="en-US" sz="1300" baseline="0" dirty="0" smtClean="0">
                <a:solidFill>
                  <a:srgbClr val="000000"/>
                </a:solidFill>
              </a:rPr>
              <a:t> </a:t>
            </a:r>
            <a:endParaRPr lang="en-US" sz="1300" dirty="0">
              <a:solidFill>
                <a:srgbClr val="000000"/>
              </a:solidFill>
            </a:endParaRPr>
          </a:p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endParaRPr lang="en-US" sz="1300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47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47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47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47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4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/>
              <a:t>6/18/13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</a:defRPr>
            </a:lvl1pPr>
          </a:lstStyle>
          <a:p>
            <a:fld id="{F1672861-B4A0-46FB-84CD-899D22E13B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2pPr>
      <a:lvl3pPr marL="1143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3pPr>
      <a:lvl4pPr marL="1600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4pPr>
      <a:lvl5pPr marL="20574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5pPr>
      <a:lvl6pPr marL="25146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6pPr>
      <a:lvl7pPr marL="29718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7pPr>
      <a:lvl8pPr marL="34290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8pPr>
      <a:lvl9pPr marL="3886200" indent="-228600" algn="l" defTabSz="457200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57200" rtl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5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12738" y="4930775"/>
            <a:ext cx="8521700" cy="135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ctr" hangingPunct="1">
              <a:lnSpc>
                <a:spcPct val="10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TDAS – v9.00</a:t>
            </a:r>
            <a:endParaRPr lang="en-US" sz="3200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GEM – </a:t>
            </a:r>
            <a:r>
              <a:rPr lang="en-US" dirty="0" smtClean="0">
                <a:solidFill>
                  <a:srgbClr val="000000"/>
                </a:solidFill>
              </a:rPr>
              <a:t>Snowmass, Co</a:t>
            </a:r>
            <a:endParaRPr lang="en-US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ts val="9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June </a:t>
            </a:r>
            <a:r>
              <a:rPr lang="en-US" dirty="0" smtClean="0">
                <a:solidFill>
                  <a:srgbClr val="000000"/>
                </a:solidFill>
              </a:rPr>
              <a:t>2015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187450"/>
            <a:ext cx="7769225" cy="350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data_availabilit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6900" y="934155"/>
            <a:ext cx="6300343" cy="5333595"/>
          </a:xfrm>
          <a:prstGeom prst="rect">
            <a:avLst/>
          </a:prstGeom>
          <a:noFill/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457200" y="393700"/>
            <a:ext cx="73152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Data Availability Page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1278460"/>
            <a:ext cx="2627454" cy="1380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Select: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‘</a:t>
            </a:r>
            <a:r>
              <a:rPr lang="en-US" b="1" dirty="0" smtClean="0">
                <a:solidFill>
                  <a:srgbClr val="000000"/>
                </a:solidFill>
              </a:rPr>
              <a:t>Data Availability</a:t>
            </a:r>
            <a:r>
              <a:rPr lang="en-US" dirty="0" smtClean="0">
                <a:solidFill>
                  <a:srgbClr val="000000"/>
                </a:solidFill>
              </a:rPr>
              <a:t>’ from the ‘</a:t>
            </a:r>
            <a:r>
              <a:rPr lang="en-US" b="1" dirty="0" smtClean="0">
                <a:solidFill>
                  <a:srgbClr val="000000"/>
                </a:solidFill>
              </a:rPr>
              <a:t>Data</a:t>
            </a:r>
            <a:r>
              <a:rPr lang="en-US" dirty="0" smtClean="0">
                <a:solidFill>
                  <a:srgbClr val="000000"/>
                </a:solidFill>
              </a:rPr>
              <a:t>’ menu on our main page, themis.ssl.berkeley.edu/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/>
        </p:nvSpPr>
        <p:spPr bwMode="auto">
          <a:xfrm>
            <a:off x="457200" y="373063"/>
            <a:ext cx="7370763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Software Objectives</a:t>
            </a: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609600" y="1066800"/>
            <a:ext cx="7772400" cy="4881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THEMIS Data Analysis Software (TDAS) Objectives</a:t>
            </a: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>
                <a:solidFill>
                  <a:srgbClr val="000000"/>
                </a:solidFill>
              </a:rPr>
              <a:t>Powerful, </a:t>
            </a:r>
            <a:r>
              <a:rPr lang="en-US" dirty="0" smtClean="0">
                <a:solidFill>
                  <a:srgbClr val="000000"/>
                </a:solidFill>
              </a:rPr>
              <a:t>flexible </a:t>
            </a:r>
            <a:r>
              <a:rPr lang="en-US" dirty="0">
                <a:solidFill>
                  <a:srgbClr val="000000"/>
                </a:solidFill>
              </a:rPr>
              <a:t>c</a:t>
            </a:r>
            <a:r>
              <a:rPr lang="en-US" dirty="0" smtClean="0">
                <a:solidFill>
                  <a:srgbClr val="000000"/>
                </a:solidFill>
              </a:rPr>
              <a:t>ommand </a:t>
            </a:r>
            <a:r>
              <a:rPr lang="en-US" dirty="0">
                <a:solidFill>
                  <a:srgbClr val="000000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ine </a:t>
            </a:r>
            <a:r>
              <a:rPr lang="en-US" dirty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nterface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>
                <a:solidFill>
                  <a:srgbClr val="000000"/>
                </a:solidFill>
              </a:rPr>
              <a:t>GUI provides easy access to data, analysis tools, and graphics</a:t>
            </a: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IDL based (library of routines </a:t>
            </a:r>
            <a:r>
              <a:rPr lang="en-US" sz="2000" dirty="0" smtClean="0">
                <a:solidFill>
                  <a:srgbClr val="000000"/>
                </a:solidFill>
              </a:rPr>
              <a:t>– but </a:t>
            </a:r>
            <a:r>
              <a:rPr lang="en-US" sz="2000" dirty="0">
                <a:solidFill>
                  <a:srgbClr val="000000"/>
                </a:solidFill>
              </a:rPr>
              <a:t>no main program</a:t>
            </a:r>
            <a:r>
              <a:rPr lang="en-US" sz="2000" dirty="0" smtClean="0">
                <a:solidFill>
                  <a:srgbClr val="000000"/>
                </a:solidFill>
              </a:rPr>
              <a:t>!)</a:t>
            </a:r>
            <a:endParaRPr lang="en-US" sz="2000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Code is available to everyone</a:t>
            </a: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It is not required to analyze level 2 </a:t>
            </a:r>
            <a:r>
              <a:rPr lang="en-US" sz="2000" dirty="0" smtClean="0">
                <a:solidFill>
                  <a:srgbClr val="000000"/>
                </a:solidFill>
              </a:rPr>
              <a:t>data</a:t>
            </a:r>
            <a:endParaRPr lang="en-US" sz="2000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Easily tailored for other </a:t>
            </a:r>
            <a:r>
              <a:rPr lang="en-US" sz="2000" dirty="0" smtClean="0">
                <a:solidFill>
                  <a:srgbClr val="000000"/>
                </a:solidFill>
              </a:rPr>
              <a:t>missions</a:t>
            </a:r>
            <a:endParaRPr lang="en-US" sz="2000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Functionally separates the tasks into: </a:t>
            </a: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Reading/importing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>
                <a:solidFill>
                  <a:srgbClr val="000000"/>
                </a:solidFill>
              </a:rPr>
              <a:t>Manipulating</a:t>
            </a: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>
                <a:solidFill>
                  <a:srgbClr val="000000"/>
                </a:solidFill>
              </a:rPr>
              <a:t>Plotting</a:t>
            </a: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Platform independent. Works on:</a:t>
            </a: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Linux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Windows XP, Vista, 7</a:t>
            </a:r>
            <a:endParaRPr lang="en-US" dirty="0">
              <a:solidFill>
                <a:srgbClr val="000000"/>
              </a:solidFill>
            </a:endParaRP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>
                <a:solidFill>
                  <a:srgbClr val="000000"/>
                </a:solidFill>
              </a:rPr>
              <a:t>Mac OS </a:t>
            </a:r>
            <a:r>
              <a:rPr lang="en-US" dirty="0" smtClean="0">
                <a:solidFill>
                  <a:srgbClr val="000000"/>
                </a:solidFill>
              </a:rPr>
              <a:t>X</a:t>
            </a: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Solaris</a:t>
            </a:r>
          </a:p>
          <a:p>
            <a:pPr marL="914400" lvl="1" indent="-420688" hangingPunct="1">
              <a:lnSpc>
                <a:spcPct val="80000"/>
              </a:lnSpc>
              <a:spcBef>
                <a:spcPts val="500"/>
              </a:spcBef>
              <a:buFont typeface="StarSymbol" charset="0"/>
              <a:buChar char="-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85775" indent="-484188"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685800" y="914400"/>
            <a:ext cx="7772400" cy="53355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800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algn="ctr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  <a:p>
            <a:pPr hangingPunct="1">
              <a:lnSpc>
                <a:spcPct val="77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b="1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03663" y="381000"/>
            <a:ext cx="3868737" cy="565150"/>
          </a:xfrm>
          <a:ln/>
        </p:spPr>
        <p:txBody>
          <a:bodyPr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/>
              <a:t>Software Organization</a:t>
            </a: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401638" y="2971800"/>
            <a:ext cx="7414507" cy="340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Projects</a:t>
            </a: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Directory for all SPEDAS projects</a:t>
            </a: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b="1" dirty="0" err="1" smtClean="0">
                <a:solidFill>
                  <a:srgbClr val="000000"/>
                </a:solidFill>
              </a:rPr>
              <a:t>themis</a:t>
            </a:r>
            <a:r>
              <a:rPr lang="en-US" sz="1600" b="1" dirty="0" smtClean="0">
                <a:solidFill>
                  <a:srgbClr val="000000"/>
                </a:solidFill>
              </a:rPr>
              <a:t>  </a:t>
            </a:r>
            <a:endParaRPr lang="en-US" sz="1600" b="1" dirty="0">
              <a:solidFill>
                <a:srgbClr val="000000"/>
              </a:solidFill>
            </a:endParaRP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Routines specific to THEMIS</a:t>
            </a: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Organized by </a:t>
            </a:r>
            <a:r>
              <a:rPr lang="en-US" sz="1600" dirty="0" smtClean="0">
                <a:solidFill>
                  <a:srgbClr val="000000"/>
                </a:solidFill>
              </a:rPr>
              <a:t>instrument</a:t>
            </a:r>
            <a:endParaRPr lang="en-US" sz="1600" dirty="0">
              <a:solidFill>
                <a:srgbClr val="000000"/>
              </a:solidFill>
            </a:endParaRP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Load and </a:t>
            </a:r>
            <a:r>
              <a:rPr lang="en-US" sz="1600" dirty="0" smtClean="0">
                <a:solidFill>
                  <a:srgbClr val="000000"/>
                </a:solidFill>
              </a:rPr>
              <a:t>calibrate data</a:t>
            </a:r>
            <a:r>
              <a:rPr lang="en-US" sz="1600" dirty="0">
                <a:solidFill>
                  <a:srgbClr val="000000"/>
                </a:solidFill>
              </a:rPr>
              <a:t>, </a:t>
            </a:r>
            <a:r>
              <a:rPr lang="en-US" sz="1600" dirty="0" smtClean="0">
                <a:solidFill>
                  <a:srgbClr val="000000"/>
                </a:solidFill>
              </a:rPr>
              <a:t>coordinate transformations, analysis </a:t>
            </a:r>
            <a:r>
              <a:rPr lang="en-US" sz="1600" dirty="0" smtClean="0">
                <a:solidFill>
                  <a:srgbClr val="000000"/>
                </a:solidFill>
              </a:rPr>
              <a:t>routines</a:t>
            </a:r>
            <a:endParaRPr lang="en-US" sz="1600" dirty="0">
              <a:solidFill>
                <a:srgbClr val="000000"/>
              </a:solidFill>
            </a:endParaRP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b="1" dirty="0" smtClean="0">
                <a:solidFill>
                  <a:srgbClr val="000000"/>
                </a:solidFill>
              </a:rPr>
              <a:t>general </a:t>
            </a:r>
            <a:endParaRPr lang="en-US" sz="1600" b="1" dirty="0" smtClean="0">
              <a:solidFill>
                <a:srgbClr val="000000"/>
              </a:solidFill>
            </a:endParaRPr>
          </a:p>
          <a:p>
            <a:pPr marL="457200" lvl="1" indent="-455613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Library of generic routines useful for building mission-specific load routines</a:t>
            </a: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Plotting </a:t>
            </a:r>
            <a:r>
              <a:rPr lang="en-US" sz="1600" dirty="0">
                <a:solidFill>
                  <a:srgbClr val="000000"/>
                </a:solidFill>
              </a:rPr>
              <a:t>(</a:t>
            </a:r>
            <a:r>
              <a:rPr lang="en-US" sz="1600" dirty="0" err="1">
                <a:solidFill>
                  <a:srgbClr val="000000"/>
                </a:solidFill>
              </a:rPr>
              <a:t>tplot</a:t>
            </a:r>
            <a:r>
              <a:rPr lang="en-US" sz="1600" dirty="0">
                <a:solidFill>
                  <a:srgbClr val="000000"/>
                </a:solidFill>
              </a:rPr>
              <a:t>), </a:t>
            </a:r>
            <a:r>
              <a:rPr lang="en-US" sz="1600" dirty="0" smtClean="0">
                <a:solidFill>
                  <a:srgbClr val="000000"/>
                </a:solidFill>
              </a:rPr>
              <a:t>data </a:t>
            </a:r>
            <a:r>
              <a:rPr lang="en-US" sz="1600" dirty="0">
                <a:solidFill>
                  <a:srgbClr val="000000"/>
                </a:solidFill>
              </a:rPr>
              <a:t>p</a:t>
            </a:r>
            <a:r>
              <a:rPr lang="en-US" sz="1600" dirty="0" smtClean="0">
                <a:solidFill>
                  <a:srgbClr val="000000"/>
                </a:solidFill>
              </a:rPr>
              <a:t>rocessing</a:t>
            </a:r>
            <a:r>
              <a:rPr lang="en-US" sz="1600" dirty="0">
                <a:solidFill>
                  <a:srgbClr val="000000"/>
                </a:solidFill>
              </a:rPr>
              <a:t>, and </a:t>
            </a:r>
            <a:r>
              <a:rPr lang="en-US" sz="1600" dirty="0" smtClean="0">
                <a:solidFill>
                  <a:srgbClr val="000000"/>
                </a:solidFill>
              </a:rPr>
              <a:t>data import/export routines</a:t>
            </a:r>
            <a:endParaRPr lang="en-US" sz="1600" dirty="0">
              <a:solidFill>
                <a:srgbClr val="000000"/>
              </a:solidFill>
            </a:endParaRP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1600" dirty="0">
              <a:solidFill>
                <a:srgbClr val="000000"/>
              </a:solidFill>
            </a:endParaRPr>
          </a:p>
          <a:p>
            <a:pPr marL="457200" indent="-454025" hangingPunct="1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b="1" dirty="0">
                <a:solidFill>
                  <a:srgbClr val="000000"/>
                </a:solidFill>
              </a:rPr>
              <a:t>external</a:t>
            </a:r>
          </a:p>
          <a:p>
            <a:pPr marL="457200" lvl="1" indent="-455613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CDAWlib – from NASA SPDF, reads/plots CDF data</a:t>
            </a:r>
          </a:p>
          <a:p>
            <a:pPr marL="457200" lvl="1" indent="-455613" hangingPunct="1">
              <a:lnSpc>
                <a:spcPct val="67000"/>
              </a:lnSpc>
              <a:spcBef>
                <a:spcPts val="600"/>
              </a:spcBef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IDL_GEOPACK – </a:t>
            </a:r>
            <a:r>
              <a:rPr lang="en-US" sz="1600" dirty="0" smtClean="0">
                <a:solidFill>
                  <a:srgbClr val="000000"/>
                </a:solidFill>
              </a:rPr>
              <a:t>IDL magnetic </a:t>
            </a:r>
            <a:r>
              <a:rPr lang="en-US" sz="1600" dirty="0">
                <a:solidFill>
                  <a:srgbClr val="000000"/>
                </a:solidFill>
              </a:rPr>
              <a:t>field </a:t>
            </a:r>
            <a:r>
              <a:rPr lang="en-US" sz="1600" dirty="0" smtClean="0">
                <a:solidFill>
                  <a:srgbClr val="000000"/>
                </a:solidFill>
              </a:rPr>
              <a:t>modeling library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12" name="Picture 11" descr="tdas_software_organizati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6477" y="866446"/>
            <a:ext cx="4546662" cy="22335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73152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System Requirements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7388" y="1239838"/>
            <a:ext cx="7770812" cy="538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87413" indent="-777875" hangingPunct="1">
              <a:lnSpc>
                <a:spcPct val="87000"/>
              </a:lnSpc>
              <a:spcBef>
                <a:spcPts val="600"/>
              </a:spcBef>
              <a:buFont typeface="Arial" charset="0"/>
              <a:buChar char="•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Windows, Solaris, </a:t>
            </a:r>
            <a:r>
              <a:rPr lang="en-GB" sz="2000" dirty="0" smtClean="0">
                <a:solidFill>
                  <a:srgbClr val="000000"/>
                </a:solidFill>
              </a:rPr>
              <a:t>Linux, Mac OS X</a:t>
            </a:r>
            <a:endParaRPr lang="en-GB" sz="2000" dirty="0">
              <a:solidFill>
                <a:srgbClr val="000000"/>
              </a:solidFill>
            </a:endParaRPr>
          </a:p>
          <a:p>
            <a:pPr marL="887413" indent="-777875" hangingPunct="1">
              <a:lnSpc>
                <a:spcPct val="87000"/>
              </a:lnSpc>
              <a:spcBef>
                <a:spcPts val="600"/>
              </a:spcBef>
              <a:buFont typeface="Arial" charset="0"/>
              <a:buChar char="•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IDL </a:t>
            </a:r>
            <a:r>
              <a:rPr lang="en-GB" sz="2000" dirty="0" smtClean="0">
                <a:solidFill>
                  <a:srgbClr val="000000"/>
                </a:solidFill>
              </a:rPr>
              <a:t>6.4 </a:t>
            </a:r>
            <a:r>
              <a:rPr lang="en-GB" sz="2000" dirty="0">
                <a:solidFill>
                  <a:srgbClr val="000000"/>
                </a:solidFill>
              </a:rPr>
              <a:t>or higher required</a:t>
            </a:r>
          </a:p>
          <a:p>
            <a:pPr marL="887413" indent="-777875" hangingPunct="1">
              <a:lnSpc>
                <a:spcPct val="87000"/>
              </a:lnSpc>
              <a:spcBef>
                <a:spcPts val="600"/>
              </a:spcBef>
              <a:buFont typeface="Arial" charset="0"/>
              <a:buChar char="•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IDL CDF </a:t>
            </a:r>
            <a:r>
              <a:rPr lang="en-GB" sz="2000" dirty="0">
                <a:solidFill>
                  <a:srgbClr val="000000"/>
                </a:solidFill>
              </a:rPr>
              <a:t>Patch Recommended</a:t>
            </a:r>
          </a:p>
          <a:p>
            <a:pPr marL="819150" lvl="1" indent="-360363" hangingPunct="1">
              <a:lnSpc>
                <a:spcPct val="87000"/>
              </a:lnSpc>
              <a:spcBef>
                <a:spcPts val="500"/>
              </a:spcBef>
              <a:buFont typeface="Arial" charset="0"/>
              <a:buChar char="-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dirty="0">
                <a:solidFill>
                  <a:srgbClr val="000000"/>
                </a:solidFill>
              </a:rPr>
              <a:t>Required for IDL 6.2, (Strongly recommended for IDL 6.4 and up)</a:t>
            </a:r>
          </a:p>
          <a:p>
            <a:pPr marL="819150" lvl="1" indent="-360363" hangingPunct="1">
              <a:lnSpc>
                <a:spcPct val="87000"/>
              </a:lnSpc>
              <a:spcBef>
                <a:spcPts val="500"/>
              </a:spcBef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b="1" u="sng" dirty="0" smtClean="0">
                <a:solidFill>
                  <a:srgbClr val="0070C0"/>
                </a:solidFill>
              </a:rPr>
              <a:t>http://cdf.gsfc.nasa.gov/html/cdf_patch_for_idl.html</a:t>
            </a:r>
          </a:p>
          <a:p>
            <a:pPr marL="819150" lvl="1" indent="-360363" hangingPunct="1">
              <a:lnSpc>
                <a:spcPct val="87000"/>
              </a:lnSpc>
              <a:spcBef>
                <a:spcPts val="500"/>
              </a:spcBef>
              <a:buFont typeface="Arial" charset="0"/>
              <a:buChar char="-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 smtClean="0">
                <a:solidFill>
                  <a:srgbClr val="000000"/>
                </a:solidFill>
              </a:rPr>
              <a:t>For </a:t>
            </a:r>
            <a:r>
              <a:rPr lang="en-GB" sz="2000" dirty="0">
                <a:solidFill>
                  <a:srgbClr val="000000"/>
                </a:solidFill>
              </a:rPr>
              <a:t>Mac, system configurations are required to run IDL</a:t>
            </a:r>
          </a:p>
          <a:p>
            <a:pPr marL="819150" lvl="1" indent="-360363" hangingPunct="1">
              <a:lnSpc>
                <a:spcPct val="87000"/>
              </a:lnSpc>
              <a:spcBef>
                <a:spcPts val="500"/>
              </a:spcBef>
              <a:buFont typeface="Arial" charset="0"/>
              <a:buChar char="-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dirty="0">
                <a:solidFill>
                  <a:srgbClr val="000000"/>
                </a:solidFill>
              </a:rPr>
              <a:t>Recommend IDL 8.2.3 for Mac users. </a:t>
            </a:r>
          </a:p>
          <a:p>
            <a:pPr marL="819150" lvl="1" indent="-360363" hangingPunct="1">
              <a:lnSpc>
                <a:spcPct val="87000"/>
              </a:lnSpc>
              <a:spcBef>
                <a:spcPts val="500"/>
              </a:spcBef>
              <a:buFont typeface="Arial" charset="0"/>
              <a:buChar char="-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dirty="0">
                <a:solidFill>
                  <a:srgbClr val="000000"/>
                </a:solidFill>
              </a:rPr>
              <a:t>Detailed installation instructions </a:t>
            </a:r>
            <a:r>
              <a:rPr lang="en-GB" dirty="0" smtClean="0">
                <a:solidFill>
                  <a:srgbClr val="000000"/>
                </a:solidFill>
              </a:rPr>
              <a:t>can be found in the ‘quick start’ guide on the THEMIS and SPEDAS websites</a:t>
            </a:r>
            <a:endParaRPr lang="en-GB" dirty="0">
              <a:solidFill>
                <a:srgbClr val="000000"/>
              </a:solidFill>
            </a:endParaRPr>
          </a:p>
          <a:p>
            <a:pPr marL="819150" lvl="1" indent="-360363" hangingPunct="1">
              <a:lnSpc>
                <a:spcPct val="87000"/>
              </a:lnSpc>
              <a:spcBef>
                <a:spcPts val="500"/>
              </a:spcBef>
              <a:buFont typeface="Arial" charset="0"/>
              <a:buNone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endParaRPr lang="en-GB" sz="1600" dirty="0">
              <a:solidFill>
                <a:srgbClr val="000000"/>
              </a:solidFill>
              <a:latin typeface="Courier New" pitchFamily="48" charset="0"/>
            </a:endParaRPr>
          </a:p>
          <a:p>
            <a:pPr marL="887413" indent="-777875" hangingPunct="1">
              <a:lnSpc>
                <a:spcPct val="71000"/>
              </a:lnSpc>
              <a:spcBef>
                <a:spcPts val="600"/>
              </a:spcBef>
              <a:buFont typeface="Arial" charset="0"/>
              <a:buChar char="•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See THEMIS User's Guide for full information, available at:</a:t>
            </a:r>
          </a:p>
          <a:p>
            <a:pPr marL="887413" indent="-777875" hangingPunct="1">
              <a:lnSpc>
                <a:spcPct val="71000"/>
              </a:lnSpc>
              <a:spcBef>
                <a:spcPts val="600"/>
              </a:spcBef>
              <a:buClrTx/>
              <a:buFontTx/>
              <a:buNone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	</a:t>
            </a:r>
            <a:r>
              <a:rPr lang="en-GB" sz="2000" b="1" u="sng" dirty="0">
                <a:solidFill>
                  <a:srgbClr val="0070C0"/>
                </a:solidFill>
              </a:rPr>
              <a:t>ftp://apollo.ssl.berkeley.edu/pub/THEMIS/</a:t>
            </a:r>
          </a:p>
          <a:p>
            <a:pPr marL="887413" indent="-777875" hangingPunct="1">
              <a:lnSpc>
                <a:spcPct val="71000"/>
              </a:lnSpc>
              <a:spcBef>
                <a:spcPts val="600"/>
              </a:spcBef>
              <a:buClrTx/>
              <a:buFontTx/>
              <a:buNone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1"/>
          <p:cNvSpPr txBox="1">
            <a:spLocks noChangeArrowheads="1"/>
          </p:cNvSpPr>
          <p:nvPr/>
        </p:nvSpPr>
        <p:spPr bwMode="auto">
          <a:xfrm>
            <a:off x="333375" y="381000"/>
            <a:ext cx="74390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Installing/Configuring TDAS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33400" y="1031875"/>
            <a:ext cx="8153400" cy="5673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85775" indent="-484188" hangingPunct="1"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400" dirty="0">
                <a:solidFill>
                  <a:srgbClr val="000000"/>
                </a:solidFill>
                <a:latin typeface="Lucida Grande" charset="0"/>
              </a:rPr>
              <a:t>Installation </a:t>
            </a:r>
          </a:p>
          <a:p>
            <a:pPr lvl="2" indent="-227013" hangingPunct="1">
              <a:spcBef>
                <a:spcPts val="675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  <a:latin typeface="Lucida Grande" charset="0"/>
              </a:rPr>
              <a:t>Download and expand the latest TDAS release .zip file.  The latest version is </a:t>
            </a:r>
            <a:r>
              <a:rPr lang="en-GB" dirty="0" smtClean="0">
                <a:solidFill>
                  <a:srgbClr val="000000"/>
                </a:solidFill>
                <a:latin typeface="Lucida Grande" charset="0"/>
              </a:rPr>
              <a:t>9</a:t>
            </a:r>
            <a:r>
              <a:rPr lang="en-GB" dirty="0" smtClean="0">
                <a:solidFill>
                  <a:srgbClr val="000000"/>
                </a:solidFill>
                <a:latin typeface="Lucida Grande" charset="0"/>
              </a:rPr>
              <a:t>.00 </a:t>
            </a:r>
            <a:r>
              <a:rPr lang="en-GB" b="1" u="sng" dirty="0" smtClean="0">
                <a:solidFill>
                  <a:srgbClr val="0070C0"/>
                </a:solidFill>
              </a:rPr>
              <a:t>http</a:t>
            </a:r>
            <a:r>
              <a:rPr lang="en-GB" b="1" u="sng" dirty="0">
                <a:solidFill>
                  <a:srgbClr val="0070C0"/>
                </a:solidFill>
              </a:rPr>
              <a:t>://</a:t>
            </a:r>
            <a:r>
              <a:rPr lang="en-GB" b="1" u="sng" dirty="0" smtClean="0">
                <a:solidFill>
                  <a:srgbClr val="0070C0"/>
                </a:solidFill>
              </a:rPr>
              <a:t>themis.ssl.berkeley.edu/socware/tdas_9_00/tdas_9_00.zip</a:t>
            </a:r>
            <a:endParaRPr lang="en-GB" b="1" u="sng" dirty="0">
              <a:solidFill>
                <a:srgbClr val="0070C0"/>
              </a:solidFill>
            </a:endParaRPr>
          </a:p>
          <a:p>
            <a:pPr marL="485775" indent="-484188" hangingPunct="1"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400" dirty="0">
                <a:solidFill>
                  <a:srgbClr val="000000"/>
                </a:solidFill>
                <a:latin typeface="Lucida Grande" charset="0"/>
              </a:rPr>
              <a:t>Set up the IDL path </a:t>
            </a:r>
          </a:p>
          <a:p>
            <a:pPr lvl="2" indent="-227013" hangingPunct="1">
              <a:lnSpc>
                <a:spcPct val="71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  <a:latin typeface="Lucida Grande" charset="0"/>
              </a:rPr>
              <a:t> File-&gt;Preferences</a:t>
            </a:r>
          </a:p>
          <a:p>
            <a:pPr lvl="2" indent="-227013" hangingPunct="1">
              <a:lnSpc>
                <a:spcPct val="71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  <a:latin typeface="Lucida Grande" charset="0"/>
              </a:rPr>
              <a:t> Then IDL-&gt;Paths</a:t>
            </a:r>
          </a:p>
          <a:p>
            <a:pPr lvl="2" indent="-227013" hangingPunct="1">
              <a:lnSpc>
                <a:spcPct val="71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  <a:latin typeface="Lucida Grande" charset="0"/>
              </a:rPr>
              <a:t> Select “insert”</a:t>
            </a:r>
          </a:p>
          <a:p>
            <a:pPr lvl="2" indent="-227013" hangingPunct="1">
              <a:lnSpc>
                <a:spcPct val="71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  <a:latin typeface="Lucida Grande" charset="0"/>
              </a:rPr>
              <a:t> Select the location of downloaded TDAS</a:t>
            </a:r>
          </a:p>
          <a:p>
            <a:pPr lvl="2" indent="-227013" hangingPunct="1">
              <a:lnSpc>
                <a:spcPct val="71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  <a:latin typeface="Lucida Grande" charset="0"/>
              </a:rPr>
              <a:t> Use arrows to move directory above &lt;IDL_DEFAULT&gt; </a:t>
            </a:r>
          </a:p>
          <a:p>
            <a:pPr marL="485775" indent="-484188">
              <a:lnSpc>
                <a:spcPct val="50000"/>
              </a:lnSpc>
              <a:spcAft>
                <a:spcPts val="1425"/>
              </a:spcAft>
              <a:buClrTx/>
              <a:buSzTx/>
              <a:buFontTx/>
              <a:buNone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endParaRPr lang="en-GB" dirty="0">
              <a:solidFill>
                <a:srgbClr val="000000"/>
              </a:solidFill>
              <a:latin typeface="Lucida Grande" charset="0"/>
            </a:endParaRPr>
          </a:p>
          <a:p>
            <a:pPr marL="485775" indent="-484188" hangingPunct="1"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400" dirty="0">
                <a:solidFill>
                  <a:srgbClr val="000000"/>
                </a:solidFill>
                <a:latin typeface="Lucida Grande" charset="0"/>
              </a:rPr>
              <a:t>Set path to Data Directory</a:t>
            </a:r>
          </a:p>
          <a:p>
            <a:pPr lvl="2" indent="-227013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Data directory will be created automatically at</a:t>
            </a:r>
          </a:p>
          <a:p>
            <a:pPr lvl="3" indent="-227013" hangingPunct="1">
              <a:lnSpc>
                <a:spcPct val="100000"/>
              </a:lnSpc>
              <a:spcBef>
                <a:spcPts val="40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C:/data/themis (Windows) </a:t>
            </a:r>
          </a:p>
          <a:p>
            <a:pPr lvl="3" indent="-227013" hangingPunct="1">
              <a:lnSpc>
                <a:spcPct val="100000"/>
              </a:lnSpc>
              <a:spcBef>
                <a:spcPts val="40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~/data/</a:t>
            </a:r>
            <a:r>
              <a:rPr lang="en-GB" sz="1400" dirty="0" err="1">
                <a:solidFill>
                  <a:srgbClr val="000000"/>
                </a:solidFill>
                <a:latin typeface="Lucida Grande" charset="0"/>
              </a:rPr>
              <a:t>themis</a:t>
            </a: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 (</a:t>
            </a:r>
            <a:r>
              <a:rPr lang="en-GB" sz="1400" dirty="0" smtClean="0">
                <a:solidFill>
                  <a:srgbClr val="000000"/>
                </a:solidFill>
                <a:latin typeface="Lucida Grande" charset="0"/>
              </a:rPr>
              <a:t>UNIX/Linux/Max </a:t>
            </a: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OS X) </a:t>
            </a:r>
          </a:p>
          <a:p>
            <a:pPr lvl="2" indent="-227013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Run </a:t>
            </a:r>
            <a:r>
              <a:rPr lang="en-GB" sz="1400" dirty="0" err="1">
                <a:solidFill>
                  <a:srgbClr val="000000"/>
                </a:solidFill>
                <a:latin typeface="Lucida Grande" charset="0"/>
              </a:rPr>
              <a:t>thm_ui_config</a:t>
            </a:r>
            <a:r>
              <a:rPr lang="en-GB" sz="1400" dirty="0">
                <a:solidFill>
                  <a:srgbClr val="000000"/>
                </a:solidFill>
                <a:latin typeface="Lucida Grande" charset="0"/>
              </a:rPr>
              <a:t> from command line or THEMIS GUI if you need to change this.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457200" y="377825"/>
            <a:ext cx="7370763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Data / Directory </a:t>
            </a:r>
            <a:r>
              <a:rPr lang="en-GB" sz="2400" dirty="0" smtClean="0">
                <a:solidFill>
                  <a:srgbClr val="000000"/>
                </a:solidFill>
              </a:rPr>
              <a:t>Structure</a:t>
            </a:r>
            <a:r>
              <a:rPr lang="en-GB" sz="2400" dirty="0">
                <a:solidFill>
                  <a:srgbClr val="000000"/>
                </a:solidFill>
              </a:rPr>
              <a:t/>
            </a:r>
            <a:br>
              <a:rPr lang="en-GB" sz="2400" dirty="0">
                <a:solidFill>
                  <a:srgbClr val="000000"/>
                </a:solidFill>
              </a:rPr>
            </a:b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09600" y="962025"/>
            <a:ext cx="8153400" cy="521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marL="485775" indent="-484188" hangingPunct="1">
              <a:lnSpc>
                <a:spcPct val="100000"/>
              </a:lnSpc>
              <a:spcBef>
                <a:spcPts val="675"/>
              </a:spcBef>
              <a:buFont typeface="Times New Roman" pitchFamily="16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Data Directory structure is large! 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~3GB/day for all probes (L1 data)</a:t>
            </a:r>
          </a:p>
          <a:p>
            <a:pPr marL="485775" indent="-484188" hangingPunct="1">
              <a:lnSpc>
                <a:spcPct val="100000"/>
              </a:lnSpc>
              <a:spcBef>
                <a:spcPts val="600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Directory hierarchy keeps directory size manageable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Software performs automatic file retrieval.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Software </a:t>
            </a:r>
            <a:r>
              <a:rPr lang="en-GB" sz="2000" dirty="0" smtClean="0">
                <a:solidFill>
                  <a:srgbClr val="000000"/>
                </a:solidFill>
              </a:rPr>
              <a:t>enforces directory </a:t>
            </a:r>
            <a:r>
              <a:rPr lang="en-GB" sz="2000" dirty="0">
                <a:solidFill>
                  <a:srgbClr val="000000"/>
                </a:solidFill>
              </a:rPr>
              <a:t>hierarchy.</a:t>
            </a:r>
          </a:p>
          <a:p>
            <a:pPr marL="485775" indent="-484188" hangingPunct="1">
              <a:lnSpc>
                <a:spcPct val="100000"/>
              </a:lnSpc>
              <a:spcBef>
                <a:spcPts val="675"/>
              </a:spcBef>
              <a:buFont typeface="Times New Roman" pitchFamily="16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Behaviour of Automatic File Retrieval is configurable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‘No Download’ mode for stand-alone operation.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‘No Update’ mode to preserve local modifications. 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Root directory determined automatically, is configurable.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Available configuration methods:</a:t>
            </a:r>
          </a:p>
          <a:p>
            <a:pPr lvl="3" indent="-227013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 err="1">
                <a:solidFill>
                  <a:srgbClr val="000000"/>
                </a:solidFill>
              </a:rPr>
              <a:t>thm_ui_config</a:t>
            </a:r>
            <a:r>
              <a:rPr lang="en-GB" sz="1600" dirty="0">
                <a:solidFill>
                  <a:srgbClr val="000000"/>
                </a:solidFill>
              </a:rPr>
              <a:t> IDL widget  </a:t>
            </a:r>
          </a:p>
          <a:p>
            <a:pPr lvl="3" indent="-227013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In THEMS GUI, ‘File’ -&gt; ‘Configuration Settings...’</a:t>
            </a:r>
            <a:endParaRPr lang="en-GB" sz="1600" dirty="0">
              <a:solidFill>
                <a:srgbClr val="000000"/>
              </a:solidFill>
            </a:endParaRPr>
          </a:p>
          <a:p>
            <a:pPr lvl="3" indent="-227013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Environment variables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1000" y="381000"/>
            <a:ext cx="7439025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Primary Routines</a:t>
            </a: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09600" y="914400"/>
            <a:ext cx="8001000" cy="510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marL="487363" indent="-484188" hangingPunct="1">
              <a:lnSpc>
                <a:spcPct val="150000"/>
              </a:lnSpc>
              <a:spcBef>
                <a:spcPts val="675"/>
              </a:spcBef>
              <a:buClrTx/>
              <a:buFontTx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Usage Conventions:</a:t>
            </a:r>
          </a:p>
          <a:p>
            <a:pPr marL="487363" indent="-484188" hangingPunct="1">
              <a:lnSpc>
                <a:spcPct val="150000"/>
              </a:lnSpc>
              <a:spcBef>
                <a:spcPts val="675"/>
              </a:spcBef>
              <a:buFont typeface="Times New Roman" pitchFamily="16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Use IDL keywords to determine functionality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>
                <a:solidFill>
                  <a:srgbClr val="000000"/>
                </a:solidFill>
              </a:rPr>
              <a:t>Data Levels - Calibrated Level 1 data is the default (Except for SST and ESA data, which are handled differently).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>
                <a:solidFill>
                  <a:srgbClr val="000000"/>
                </a:solidFill>
              </a:rPr>
              <a:t>Data type and Probe keywords determine which data is loaded and/or created through the calibration process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 err="1">
                <a:solidFill>
                  <a:srgbClr val="000000"/>
                </a:solidFill>
              </a:rPr>
              <a:t>Get_Support_Data</a:t>
            </a:r>
            <a:r>
              <a:rPr lang="en-GB" dirty="0">
                <a:solidFill>
                  <a:srgbClr val="000000"/>
                </a:solidFill>
              </a:rPr>
              <a:t> keyword needed in </a:t>
            </a:r>
            <a:r>
              <a:rPr lang="en-GB" dirty="0" err="1">
                <a:solidFill>
                  <a:srgbClr val="000000"/>
                </a:solidFill>
              </a:rPr>
              <a:t>thm_load_state</a:t>
            </a:r>
            <a:r>
              <a:rPr lang="en-GB" dirty="0">
                <a:solidFill>
                  <a:srgbClr val="000000"/>
                </a:solidFill>
              </a:rPr>
              <a:t> to load data needed by </a:t>
            </a:r>
            <a:r>
              <a:rPr lang="en-GB" dirty="0" err="1">
                <a:solidFill>
                  <a:srgbClr val="000000"/>
                </a:solidFill>
              </a:rPr>
              <a:t>thm_cal</a:t>
            </a:r>
            <a:r>
              <a:rPr lang="en-GB" dirty="0">
                <a:solidFill>
                  <a:srgbClr val="000000"/>
                </a:solidFill>
              </a:rPr>
              <a:t>* and </a:t>
            </a:r>
            <a:r>
              <a:rPr lang="en-GB" dirty="0" err="1">
                <a:solidFill>
                  <a:srgbClr val="000000"/>
                </a:solidFill>
              </a:rPr>
              <a:t>thm_cotrans</a:t>
            </a:r>
            <a:r>
              <a:rPr lang="en-GB" dirty="0">
                <a:solidFill>
                  <a:srgbClr val="000000"/>
                </a:solidFill>
              </a:rPr>
              <a:t> routines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>
                <a:solidFill>
                  <a:srgbClr val="000000"/>
                </a:solidFill>
              </a:rPr>
              <a:t>To load </a:t>
            </a:r>
            <a:r>
              <a:rPr lang="en-GB" dirty="0" err="1">
                <a:solidFill>
                  <a:srgbClr val="000000"/>
                </a:solidFill>
              </a:rPr>
              <a:t>uncalibrated</a:t>
            </a:r>
            <a:r>
              <a:rPr lang="en-GB" dirty="0">
                <a:solidFill>
                  <a:srgbClr val="000000"/>
                </a:solidFill>
              </a:rPr>
              <a:t> data, set type = ‘raw’ (For all but SST, ESA)</a:t>
            </a:r>
          </a:p>
          <a:p>
            <a:pPr marL="487363" indent="-484188" hangingPunct="1">
              <a:lnSpc>
                <a:spcPct val="100000"/>
              </a:lnSpc>
              <a:spcBef>
                <a:spcPts val="675"/>
              </a:spcBef>
              <a:buFont typeface="Times New Roman" pitchFamily="16" charset="0"/>
              <a:buChar char="•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sz="2000" b="1" dirty="0">
                <a:solidFill>
                  <a:srgbClr val="000000"/>
                </a:solidFill>
              </a:rPr>
              <a:t>IDL Command Line Examples: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timespan,’2007-07-07’, 1, /days ;choose </a:t>
            </a:r>
            <a:r>
              <a:rPr lang="en-GB" dirty="0">
                <a:solidFill>
                  <a:srgbClr val="000000"/>
                </a:solidFill>
              </a:rPr>
              <a:t>a time range</a:t>
            </a: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 err="1">
                <a:solidFill>
                  <a:srgbClr val="000000"/>
                </a:solidFill>
              </a:rPr>
              <a:t>thm_load_state</a:t>
            </a:r>
            <a:r>
              <a:rPr lang="en-GB" dirty="0">
                <a:solidFill>
                  <a:srgbClr val="000000"/>
                </a:solidFill>
              </a:rPr>
              <a:t>, probe = 'a', /</a:t>
            </a:r>
            <a:r>
              <a:rPr lang="en-GB" dirty="0" err="1">
                <a:solidFill>
                  <a:srgbClr val="000000"/>
                </a:solidFill>
              </a:rPr>
              <a:t>get_support_data</a:t>
            </a:r>
            <a:endParaRPr lang="en-GB" dirty="0">
              <a:solidFill>
                <a:srgbClr val="000000"/>
              </a:solidFill>
            </a:endParaRPr>
          </a:p>
          <a:p>
            <a:pPr marL="1376363" lvl="2" indent="-355600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r>
              <a:rPr lang="en-GB" dirty="0" err="1">
                <a:solidFill>
                  <a:srgbClr val="000000"/>
                </a:solidFill>
              </a:rPr>
              <a:t>thm_load_fgm</a:t>
            </a:r>
            <a:r>
              <a:rPr lang="en-GB" dirty="0">
                <a:solidFill>
                  <a:srgbClr val="000000"/>
                </a:solidFill>
              </a:rPr>
              <a:t>, probe='a', </a:t>
            </a:r>
            <a:r>
              <a:rPr lang="en-GB" dirty="0" err="1">
                <a:solidFill>
                  <a:srgbClr val="000000"/>
                </a:solidFill>
              </a:rPr>
              <a:t>coord</a:t>
            </a:r>
            <a:r>
              <a:rPr lang="en-GB" dirty="0">
                <a:solidFill>
                  <a:srgbClr val="000000"/>
                </a:solidFill>
              </a:rPr>
              <a:t>='</a:t>
            </a:r>
            <a:r>
              <a:rPr lang="en-GB" dirty="0" err="1">
                <a:solidFill>
                  <a:srgbClr val="000000"/>
                </a:solidFill>
              </a:rPr>
              <a:t>gsm</a:t>
            </a:r>
            <a:r>
              <a:rPr lang="en-GB" dirty="0">
                <a:solidFill>
                  <a:srgbClr val="000000"/>
                </a:solidFill>
              </a:rPr>
              <a:t>',  </a:t>
            </a:r>
            <a:r>
              <a:rPr lang="en-GB" dirty="0" err="1">
                <a:solidFill>
                  <a:srgbClr val="000000"/>
                </a:solidFill>
              </a:rPr>
              <a:t>datatype</a:t>
            </a:r>
            <a:r>
              <a:rPr lang="en-GB" dirty="0">
                <a:solidFill>
                  <a:srgbClr val="000000"/>
                </a:solidFill>
              </a:rPr>
              <a:t>='</a:t>
            </a:r>
            <a:r>
              <a:rPr lang="en-GB" dirty="0" err="1">
                <a:solidFill>
                  <a:srgbClr val="000000"/>
                </a:solidFill>
              </a:rPr>
              <a:t>fgl</a:t>
            </a:r>
            <a:r>
              <a:rPr lang="en-GB" dirty="0">
                <a:solidFill>
                  <a:srgbClr val="000000"/>
                </a:solidFill>
              </a:rPr>
              <a:t>', level=1</a:t>
            </a:r>
          </a:p>
          <a:p>
            <a:pPr marL="487363" indent="-484188"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487363" indent="-484188"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dirty="0">
              <a:solidFill>
                <a:srgbClr val="000000"/>
              </a:solidFill>
            </a:endParaRPr>
          </a:p>
          <a:p>
            <a:pPr marL="487363" indent="-484188"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487363" algn="l"/>
                <a:tab pos="944563" algn="l"/>
                <a:tab pos="1401763" algn="l"/>
                <a:tab pos="1858963" algn="l"/>
                <a:tab pos="2316163" algn="l"/>
                <a:tab pos="2773363" algn="l"/>
                <a:tab pos="3230563" algn="l"/>
                <a:tab pos="3687763" algn="l"/>
                <a:tab pos="4144963" algn="l"/>
                <a:tab pos="4602163" algn="l"/>
                <a:tab pos="5059363" algn="l"/>
                <a:tab pos="5516563" algn="l"/>
                <a:tab pos="5973763" algn="l"/>
                <a:tab pos="6430963" algn="l"/>
                <a:tab pos="6888163" algn="l"/>
                <a:tab pos="7345363" algn="l"/>
                <a:tab pos="7802563" algn="l"/>
                <a:tab pos="8259763" algn="l"/>
                <a:tab pos="8716963" algn="l"/>
                <a:tab pos="9174163" algn="l"/>
                <a:tab pos="9631363" algn="l"/>
              </a:tabLst>
            </a:pPr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731520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66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Variable Names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685800" y="1017588"/>
            <a:ext cx="7764463" cy="5383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ts val="18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00"/>
                </a:solidFill>
              </a:rPr>
              <a:t>Probe specification</a:t>
            </a:r>
            <a:r>
              <a:rPr lang="en-GB" sz="1400" dirty="0">
                <a:solidFill>
                  <a:srgbClr val="000000"/>
                </a:solidFill>
              </a:rPr>
              <a:t>.  Example: </a:t>
            </a:r>
            <a:r>
              <a:rPr lang="en-GB" sz="1400" dirty="0" err="1">
                <a:solidFill>
                  <a:srgbClr val="000000"/>
                </a:solidFill>
              </a:rPr>
              <a:t>tha</a:t>
            </a:r>
            <a:endParaRPr lang="en-GB" sz="1400" dirty="0">
              <a:solidFill>
                <a:srgbClr val="000000"/>
              </a:solidFill>
            </a:endParaRP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a – can be one of [a-e] specifies probe</a:t>
            </a:r>
          </a:p>
          <a:p>
            <a:pPr hangingPunct="1">
              <a:lnSpc>
                <a:spcPts val="18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00"/>
                </a:solidFill>
              </a:rPr>
              <a:t>Particle data</a:t>
            </a:r>
            <a:r>
              <a:rPr lang="en-GB" sz="1400" dirty="0">
                <a:solidFill>
                  <a:srgbClr val="000000"/>
                </a:solidFill>
              </a:rPr>
              <a:t>.  Example: </a:t>
            </a:r>
            <a:r>
              <a:rPr lang="en-GB" sz="1400" dirty="0" err="1">
                <a:solidFill>
                  <a:srgbClr val="000000"/>
                </a:solidFill>
              </a:rPr>
              <a:t>tha_peif</a:t>
            </a:r>
            <a:endParaRPr lang="en-GB" sz="1400" dirty="0">
              <a:solidFill>
                <a:srgbClr val="000000"/>
              </a:solidFill>
            </a:endParaRP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p – particles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e –  ESA, s – SST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i</a:t>
            </a:r>
            <a:r>
              <a:rPr lang="en-GB" sz="1400" dirty="0">
                <a:solidFill>
                  <a:srgbClr val="000000"/>
                </a:solidFill>
              </a:rPr>
              <a:t> – ions, e – electrons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f – full, r – reduced, m – moments, b – burst</a:t>
            </a:r>
          </a:p>
          <a:p>
            <a:pPr hangingPunct="1">
              <a:lnSpc>
                <a:spcPts val="18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00"/>
                </a:solidFill>
              </a:rPr>
              <a:t>FGM data.  </a:t>
            </a:r>
            <a:r>
              <a:rPr lang="en-GB" sz="1400" dirty="0">
                <a:solidFill>
                  <a:srgbClr val="000000"/>
                </a:solidFill>
              </a:rPr>
              <a:t>Example: </a:t>
            </a:r>
            <a:r>
              <a:rPr lang="en-GB" sz="1400" dirty="0" err="1">
                <a:solidFill>
                  <a:srgbClr val="000000"/>
                </a:solidFill>
              </a:rPr>
              <a:t>tha_fgl</a:t>
            </a:r>
            <a:endParaRPr lang="en-GB" sz="1400" dirty="0">
              <a:solidFill>
                <a:srgbClr val="000000"/>
              </a:solidFill>
            </a:endParaRP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l – low telemetry rate, h – high telemetry rate,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e – engineering decimated high rate, s – spin fit.</a:t>
            </a:r>
          </a:p>
          <a:p>
            <a:pPr hangingPunct="1">
              <a:lnSpc>
                <a:spcPts val="18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00"/>
                </a:solidFill>
              </a:rPr>
              <a:t>Electric Fields and SCM.  </a:t>
            </a:r>
            <a:r>
              <a:rPr lang="en-GB" sz="1400" dirty="0">
                <a:solidFill>
                  <a:srgbClr val="000000"/>
                </a:solidFill>
              </a:rPr>
              <a:t>Example: </a:t>
            </a:r>
            <a:r>
              <a:rPr lang="en-GB" sz="1400" dirty="0" err="1">
                <a:solidFill>
                  <a:srgbClr val="000000"/>
                </a:solidFill>
              </a:rPr>
              <a:t>tha_efs</a:t>
            </a:r>
            <a:endParaRPr lang="en-GB" sz="1400" dirty="0">
              <a:solidFill>
                <a:srgbClr val="000000"/>
              </a:solidFill>
            </a:endParaRP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ef</a:t>
            </a:r>
            <a:r>
              <a:rPr lang="en-GB" sz="1400" dirty="0">
                <a:solidFill>
                  <a:srgbClr val="000000"/>
                </a:solidFill>
              </a:rPr>
              <a:t> - </a:t>
            </a:r>
            <a:r>
              <a:rPr lang="en-GB" sz="1400" dirty="0" err="1">
                <a:solidFill>
                  <a:srgbClr val="000000"/>
                </a:solidFill>
              </a:rPr>
              <a:t>efi</a:t>
            </a:r>
            <a:r>
              <a:rPr lang="en-GB" sz="1400" dirty="0">
                <a:solidFill>
                  <a:srgbClr val="000000"/>
                </a:solidFill>
              </a:rPr>
              <a:t>, sc – </a:t>
            </a:r>
            <a:r>
              <a:rPr lang="en-GB" sz="1400" dirty="0" err="1">
                <a:solidFill>
                  <a:srgbClr val="000000"/>
                </a:solidFill>
              </a:rPr>
              <a:t>scm</a:t>
            </a:r>
            <a:r>
              <a:rPr lang="en-GB" sz="1400" dirty="0">
                <a:solidFill>
                  <a:srgbClr val="000000"/>
                </a:solidFill>
              </a:rPr>
              <a:t>, </a:t>
            </a:r>
            <a:r>
              <a:rPr lang="en-GB" sz="1400" dirty="0" err="1">
                <a:solidFill>
                  <a:srgbClr val="000000"/>
                </a:solidFill>
              </a:rPr>
              <a:t>fb</a:t>
            </a:r>
            <a:r>
              <a:rPr lang="en-GB" sz="1400" dirty="0">
                <a:solidFill>
                  <a:srgbClr val="000000"/>
                </a:solidFill>
              </a:rPr>
              <a:t> – </a:t>
            </a:r>
            <a:r>
              <a:rPr lang="en-GB" sz="1400" dirty="0" err="1">
                <a:solidFill>
                  <a:srgbClr val="000000"/>
                </a:solidFill>
              </a:rPr>
              <a:t>fbk</a:t>
            </a:r>
            <a:r>
              <a:rPr lang="en-GB" sz="1400" dirty="0">
                <a:solidFill>
                  <a:srgbClr val="000000"/>
                </a:solidFill>
              </a:rPr>
              <a:t>, ff – </a:t>
            </a:r>
            <a:r>
              <a:rPr lang="en-GB" sz="1400" dirty="0" err="1">
                <a:solidFill>
                  <a:srgbClr val="000000"/>
                </a:solidFill>
              </a:rPr>
              <a:t>fft</a:t>
            </a:r>
            <a:r>
              <a:rPr lang="en-GB" sz="1400" dirty="0">
                <a:solidFill>
                  <a:srgbClr val="000000"/>
                </a:solidFill>
              </a:rPr>
              <a:t>	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>
                <a:solidFill>
                  <a:srgbClr val="000000"/>
                </a:solidFill>
              </a:rPr>
              <a:t>s – spin fit, f – full orbit or fast survey, p – particle burst, 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w – waves burst.</a:t>
            </a:r>
          </a:p>
          <a:p>
            <a:pPr hangingPunct="1">
              <a:lnSpc>
                <a:spcPts val="18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rgbClr val="000000"/>
                </a:solidFill>
              </a:rPr>
              <a:t>Wildcards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  <a:r>
              <a:rPr lang="en-GB" sz="1400" b="1" dirty="0">
                <a:solidFill>
                  <a:srgbClr val="000000"/>
                </a:solidFill>
              </a:rPr>
              <a:t>are accepted </a:t>
            </a:r>
            <a:r>
              <a:rPr lang="en-GB" sz="1400" dirty="0">
                <a:solidFill>
                  <a:srgbClr val="000000"/>
                </a:solidFill>
              </a:rPr>
              <a:t>in names when plotting and data processing: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th?_fg</a:t>
            </a:r>
            <a:r>
              <a:rPr lang="en-GB" sz="1400" dirty="0">
                <a:solidFill>
                  <a:srgbClr val="000000"/>
                </a:solidFill>
              </a:rPr>
              <a:t>?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th</a:t>
            </a:r>
            <a:r>
              <a:rPr lang="en-GB" sz="1400" dirty="0">
                <a:solidFill>
                  <a:srgbClr val="000000"/>
                </a:solidFill>
              </a:rPr>
              <a:t>[</a:t>
            </a:r>
            <a:r>
              <a:rPr lang="en-GB" sz="1400" dirty="0" err="1">
                <a:solidFill>
                  <a:srgbClr val="000000"/>
                </a:solidFill>
              </a:rPr>
              <a:t>ab</a:t>
            </a:r>
            <a:r>
              <a:rPr lang="en-GB" sz="1400" dirty="0">
                <a:solidFill>
                  <a:srgbClr val="000000"/>
                </a:solidFill>
              </a:rPr>
              <a:t>]_</a:t>
            </a:r>
            <a:r>
              <a:rPr lang="en-GB" sz="1400" dirty="0" err="1">
                <a:solidFill>
                  <a:srgbClr val="000000"/>
                </a:solidFill>
              </a:rPr>
              <a:t>fg</a:t>
            </a:r>
            <a:r>
              <a:rPr lang="en-GB" sz="1400" dirty="0">
                <a:solidFill>
                  <a:srgbClr val="000000"/>
                </a:solidFill>
              </a:rPr>
              <a:t>[</a:t>
            </a:r>
            <a:r>
              <a:rPr lang="en-GB" sz="1400" dirty="0" err="1">
                <a:solidFill>
                  <a:srgbClr val="000000"/>
                </a:solidFill>
              </a:rPr>
              <a:t>lh</a:t>
            </a:r>
            <a:r>
              <a:rPr lang="en-GB" sz="1400" dirty="0">
                <a:solidFill>
                  <a:srgbClr val="000000"/>
                </a:solidFill>
              </a:rPr>
              <a:t>]</a:t>
            </a:r>
          </a:p>
          <a:p>
            <a:pPr marL="819150" lvl="1" indent="-360363" hangingPunct="1">
              <a:lnSpc>
                <a:spcPts val="1800"/>
              </a:lnSpc>
              <a:spcBef>
                <a:spcPts val="500"/>
              </a:spcBef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err="1">
                <a:solidFill>
                  <a:srgbClr val="000000"/>
                </a:solidFill>
              </a:rPr>
              <a:t>th?_state</a:t>
            </a:r>
            <a:r>
              <a:rPr lang="en-GB" sz="1400" dirty="0">
                <a:solidFill>
                  <a:srgbClr val="000000"/>
                </a:solidFill>
              </a:rPr>
              <a:t>*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73152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Primary Routines</a:t>
            </a: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1106488"/>
            <a:ext cx="7772400" cy="341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66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>
                <a:solidFill>
                  <a:srgbClr val="000000"/>
                </a:solidFill>
              </a:rPr>
              <a:t>Load Routine Summary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685800" y="5768975"/>
            <a:ext cx="7086600" cy="520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8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Notes:</a:t>
            </a:r>
          </a:p>
          <a:p>
            <a:pPr hangingPunct="1">
              <a:lnSpc>
                <a:spcPct val="7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  <a:latin typeface="Times New Roman" pitchFamily="16" charset="0"/>
              </a:rPr>
              <a:t>(-)  data reduction and analysis routines available: see crib sheet </a:t>
            </a:r>
          </a:p>
        </p:txBody>
      </p:sp>
      <p:graphicFrame>
        <p:nvGraphicFramePr>
          <p:cNvPr id="23556" name="Group 4"/>
          <p:cNvGraphicFramePr>
            <a:graphicFrameLocks noGrp="1"/>
          </p:cNvGraphicFramePr>
          <p:nvPr/>
        </p:nvGraphicFramePr>
        <p:xfrm>
          <a:off x="685800" y="1447800"/>
          <a:ext cx="7621588" cy="4198948"/>
        </p:xfrm>
        <a:graphic>
          <a:graphicData uri="http://schemas.openxmlformats.org/drawingml/2006/table">
            <a:tbl>
              <a:tblPr/>
              <a:tblGrid>
                <a:gridCol w="1609725"/>
                <a:gridCol w="3246438"/>
                <a:gridCol w="725487"/>
                <a:gridCol w="398463"/>
                <a:gridCol w="903287"/>
                <a:gridCol w="738188"/>
              </a:tblGrid>
              <a:tr h="182563"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Name</a:t>
                      </a:r>
                    </a:p>
                  </a:txBody>
                  <a:tcPr marL="5040" marR="5040" marT="5040" marB="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Description</a:t>
                      </a:r>
                    </a:p>
                  </a:txBody>
                  <a:tcPr marL="5040" marR="5040" marT="5040" marB="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Level 0</a:t>
                      </a:r>
                    </a:p>
                  </a:txBody>
                  <a:tcPr marL="5040" marR="5040" marT="5040" marB="0" anchor="ctr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Level 1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Level 2</a:t>
                      </a:r>
                    </a:p>
                  </a:txBody>
                  <a:tcPr marL="5040" marR="5040" marT="5040" marB="0" anchor="ctr" horzOverflow="overflow">
                    <a:lnL>
                      <a:noFill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Raw</a:t>
                      </a:r>
                    </a:p>
                  </a:txBody>
                  <a:tcPr marL="5040" marR="5040" marT="5040" marB="0" anchor="b" horzOverflow="overflow">
                    <a:lnL>
                      <a:noFill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Calibrated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thm_load_asi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All-Sky Imager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(-)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thm_load_ask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All-Sky Keogram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(-)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thm_load_efi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Electric Fields Instrument Waveforms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thm_load_esa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ElectoStatic Analyzer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thm_load_esa_pkt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ElectoStatic Analyzer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thm_load_fbk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Fields Filter Bank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thm_load_fft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On-Board Fields Fast Fourier Transform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thm_load_fgm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Flux Gate Magnetometer Waveforms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thm_load_fit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On-Board Fields Spin-Fit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thm_load_gmag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Ground Magnetometer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thm_load_hsk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Housekeeping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thm_load_mom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On-Board Particle Moments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thm_load_scm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Search Coil Magnetometer Waveforms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thm_load_sst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Solid State Telescope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(-)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thm_load_state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Orbit and Attitude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V3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thm_load_pseudoae</a:t>
                      </a: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2" charset="0"/>
                        <a:ea typeface="Microsoft YaHei" charset="-122"/>
                      </a:endParaRP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THEMIS gmag Derived AE-Index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thm_load_slp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Solar Lunar Position, Attitude, Velocity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thm_load_scmode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Spacecraft Mode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thm_load_trg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Spaceraft Trigger 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8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Microsoft YaHei" charset="-122"/>
                      </a:endParaRPr>
                    </a:p>
                  </a:txBody>
                  <a:tcPr marL="5040" marR="5040" marT="50364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thm_load_bau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BAU Housekeeping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*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  <a:tab pos="6858000" algn="l"/>
                          <a:tab pos="7315200" algn="l"/>
                          <a:tab pos="7772400" algn="l"/>
                          <a:tab pos="8229600" algn="l"/>
                          <a:tab pos="8686800" algn="l"/>
                          <a:tab pos="9144000" algn="l"/>
                        </a:tabLst>
                      </a:pP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pitchFamily="32" charset="0"/>
                          <a:ea typeface="Microsoft YaHei" charset="-122"/>
                        </a:rPr>
                        <a:t> </a:t>
                      </a:r>
                    </a:p>
                  </a:txBody>
                  <a:tcPr marL="5040" marR="5040" marT="5040" marB="0" anchor="b" horzOverflow="overflow">
                    <a:lnL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4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457200" y="347662"/>
            <a:ext cx="7315200" cy="414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Crib Sheets</a:t>
            </a: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600200" y="1524000"/>
            <a:ext cx="3792538" cy="4595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thm_crib_asi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thm_crib_dproc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thm_crib_efi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thm_crib_esa_da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thm_crib_esa_moments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thm_crib_export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thm_crib_fac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thm_crib_fbk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thm_crib_fft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thm_crib_fgm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thm_crib_fit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thm_crib_gmag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48200" y="1523999"/>
            <a:ext cx="3792538" cy="39203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thm_crib_mom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thm_crib_mva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thm_crib_overplot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thm_crib_part_getspec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thm_crib_scm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thm_crib_sst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thm_crib_state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thm_crib_tplot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thm_crib_tplotxy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>
                <a:solidFill>
                  <a:srgbClr val="000000"/>
                </a:solidFill>
              </a:rPr>
              <a:t>thm_crib_twavpol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>
                <a:solidFill>
                  <a:srgbClr val="000000"/>
                </a:solidFill>
              </a:rPr>
              <a:t>thm_crib_part_slice2d</a:t>
            </a: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 smtClean="0">
                <a:solidFill>
                  <a:srgbClr val="000000"/>
                </a:solidFill>
              </a:rPr>
              <a:t>thm_map_examples</a:t>
            </a:r>
            <a:endParaRPr lang="en-GB" sz="1600" b="1" dirty="0" smtClean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err="1" smtClean="0">
                <a:solidFill>
                  <a:srgbClr val="000000"/>
                </a:solidFill>
              </a:rPr>
              <a:t>thm_crib_part_combine</a:t>
            </a:r>
            <a:endParaRPr lang="en-GB" sz="1600" b="1" dirty="0">
              <a:solidFill>
                <a:srgbClr val="000000"/>
              </a:solidFill>
            </a:endParaRP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600" b="1" dirty="0">
              <a:solidFill>
                <a:srgbClr val="000000"/>
              </a:solidFill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609600" y="990600"/>
            <a:ext cx="7772400" cy="811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Crib Sheets for Loading, Processing and Plotting</a:t>
            </a:r>
          </a:p>
          <a:p>
            <a:pPr hangingPunct="1">
              <a:lnSpc>
                <a:spcPct val="87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990600" y="5448300"/>
            <a:ext cx="6629400" cy="8016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7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400">
                <a:solidFill>
                  <a:srgbClr val="000000"/>
                </a:solidFill>
              </a:rPr>
              <a:t>	</a:t>
            </a:r>
            <a:r>
              <a:rPr lang="en-US" sz="2000">
                <a:solidFill>
                  <a:srgbClr val="000000"/>
                </a:solidFill>
              </a:rPr>
              <a:t>IDL&gt;.run thm_crib_asi</a:t>
            </a:r>
          </a:p>
          <a:p>
            <a:pPr hangingPunct="1">
              <a:lnSpc>
                <a:spcPct val="7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endParaRPr lang="en-US" sz="2000">
              <a:solidFill>
                <a:srgbClr val="000000"/>
              </a:solidFill>
            </a:endParaRPr>
          </a:p>
          <a:p>
            <a:pPr hangingPunct="1">
              <a:lnSpc>
                <a:spcPct val="73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</a:pPr>
            <a:r>
              <a:rPr lang="en-US" sz="2000">
                <a:solidFill>
                  <a:srgbClr val="000000"/>
                </a:solidFill>
              </a:rPr>
              <a:t>	or cut and paste, or copy and modify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143000"/>
            <a:ext cx="8212138" cy="1228725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400" dirty="0"/>
              <a:t>What's new in </a:t>
            </a:r>
            <a:r>
              <a:rPr lang="en-US" sz="4400" dirty="0" smtClean="0"/>
              <a:t>TDAS</a:t>
            </a:r>
            <a:endParaRPr lang="en-US" sz="4400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229600" cy="5238750"/>
          </a:xfrm>
          <a:ln/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dirty="0" smtClean="0"/>
              <a:t>TDAS version 9.0 released.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SST L2 CDF(with moments!) released.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ESA L2 Data quality flags available.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Combined particle moments + spectrograms tool released. </a:t>
            </a:r>
            <a:r>
              <a:rPr lang="en-US" sz="2300" dirty="0" smtClean="0"/>
              <a:t> </a:t>
            </a:r>
            <a:endParaRPr lang="en-US" sz="23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 </a:t>
            </a:r>
            <a:r>
              <a:rPr lang="en-US" sz="2300" dirty="0" smtClean="0"/>
              <a:t> In public testing.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FGM L2 Data quality flags under testing for release.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New GMAGS: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 </a:t>
            </a:r>
            <a:r>
              <a:rPr lang="en-US" sz="2300" dirty="0" smtClean="0"/>
              <a:t> STEP network.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  Penguin pg1-pg4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Project directories reorganized for SPEDAS integration.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ERG, </a:t>
            </a:r>
            <a:r>
              <a:rPr lang="en-US" sz="2300" dirty="0" err="1" smtClean="0"/>
              <a:t>Iugonet</a:t>
            </a:r>
            <a:r>
              <a:rPr lang="en-US" sz="2300" dirty="0" smtClean="0"/>
              <a:t>, Akebono project </a:t>
            </a:r>
            <a:r>
              <a:rPr lang="en-US" sz="2300" dirty="0" err="1" smtClean="0"/>
              <a:t>github</a:t>
            </a:r>
            <a:r>
              <a:rPr lang="en-US" sz="2300" dirty="0" smtClean="0"/>
              <a:t> build integration to     	streamline </a:t>
            </a:r>
            <a:r>
              <a:rPr lang="en-US" sz="2300" dirty="0" err="1" smtClean="0"/>
              <a:t>plugin</a:t>
            </a:r>
            <a:r>
              <a:rPr lang="en-US" sz="2300" dirty="0" smtClean="0"/>
              <a:t> updates.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300" dirty="0" smtClean="0"/>
              <a:t>Many new GUI features.(Covered in SPEDAS presentation)</a:t>
            </a:r>
            <a:endParaRPr lang="en-US" sz="23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08012" y="239712"/>
            <a:ext cx="7316788" cy="59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1440" rIns="90000" bIns="45000" anchor="ctr"/>
          <a:lstStyle/>
          <a:p>
            <a:pPr algn="r" hangingPunct="1">
              <a:lnSpc>
                <a:spcPct val="85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Coordinate Transformations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914400"/>
            <a:ext cx="7924800" cy="545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887413" lvl="1" indent="-455613" hangingPunct="1">
              <a:lnSpc>
                <a:spcPct val="85000"/>
              </a:lnSpc>
              <a:spcBef>
                <a:spcPts val="600"/>
              </a:spcBef>
              <a:buFont typeface="Arial" charset="0"/>
              <a:buChar char="●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2400" dirty="0" err="1">
                <a:solidFill>
                  <a:srgbClr val="000000"/>
                </a:solidFill>
              </a:rPr>
              <a:t>thm_cotrans</a:t>
            </a:r>
            <a:endParaRPr lang="en-US" sz="2400" dirty="0">
              <a:solidFill>
                <a:srgbClr val="000000"/>
              </a:solidFill>
            </a:endParaRP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transforms to/from any of the following coordinate systems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updates metadata in </a:t>
            </a:r>
            <a:r>
              <a:rPr lang="en-US" sz="1600" dirty="0" smtClean="0">
                <a:solidFill>
                  <a:srgbClr val="000000"/>
                </a:solidFill>
              </a:rPr>
              <a:t>output</a:t>
            </a:r>
            <a:endParaRPr lang="en-US" sz="1600" dirty="0">
              <a:solidFill>
                <a:srgbClr val="000000"/>
              </a:solidFill>
            </a:endParaRPr>
          </a:p>
          <a:p>
            <a:pPr marL="887413" lvl="1" indent="-455613" hangingPunct="1">
              <a:lnSpc>
                <a:spcPct val="85000"/>
              </a:lnSpc>
              <a:spcBef>
                <a:spcPts val="600"/>
              </a:spcBef>
              <a:buFont typeface="Arial" charset="0"/>
              <a:buChar char="●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Currently Supported Geophysical Coordinate Systems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SPG	Spinning Probe Geometric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SSL	Spinning </a:t>
            </a:r>
            <a:r>
              <a:rPr lang="en-US" sz="1600" dirty="0" err="1">
                <a:solidFill>
                  <a:srgbClr val="000000"/>
                </a:solidFill>
              </a:rPr>
              <a:t>SunSensor</a:t>
            </a:r>
            <a:r>
              <a:rPr lang="en-US" sz="1600" dirty="0">
                <a:solidFill>
                  <a:srgbClr val="000000"/>
                </a:solidFill>
              </a:rPr>
              <a:t> L-</a:t>
            </a:r>
            <a:r>
              <a:rPr lang="en-US" sz="1600" dirty="0" err="1">
                <a:solidFill>
                  <a:srgbClr val="000000"/>
                </a:solidFill>
              </a:rPr>
              <a:t>vectorZ</a:t>
            </a:r>
            <a:endParaRPr lang="en-US" sz="1600" dirty="0">
              <a:solidFill>
                <a:srgbClr val="000000"/>
              </a:solidFill>
            </a:endParaRP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DSL	</a:t>
            </a:r>
            <a:r>
              <a:rPr lang="en-US" sz="1600" dirty="0" err="1">
                <a:solidFill>
                  <a:srgbClr val="000000"/>
                </a:solidFill>
              </a:rPr>
              <a:t>Despun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SunSensor</a:t>
            </a:r>
            <a:r>
              <a:rPr lang="en-US" sz="1600" dirty="0">
                <a:solidFill>
                  <a:srgbClr val="000000"/>
                </a:solidFill>
              </a:rPr>
              <a:t> L-</a:t>
            </a:r>
            <a:r>
              <a:rPr lang="en-US" sz="1600" dirty="0" err="1">
                <a:solidFill>
                  <a:srgbClr val="000000"/>
                </a:solidFill>
              </a:rPr>
              <a:t>vectorZ</a:t>
            </a:r>
            <a:endParaRPr lang="en-US" sz="1600" dirty="0">
              <a:solidFill>
                <a:srgbClr val="000000"/>
              </a:solidFill>
            </a:endParaRP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GEI	Geocentric Equatorial Inertial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GSE	Geocentric Solar Ecliptic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GSM	Geocentric Solar </a:t>
            </a:r>
            <a:r>
              <a:rPr lang="en-US" sz="1600" dirty="0" err="1" smtClean="0">
                <a:solidFill>
                  <a:srgbClr val="000000"/>
                </a:solidFill>
              </a:rPr>
              <a:t>Magnetospheric</a:t>
            </a:r>
            <a:endParaRPr lang="en-US" sz="1600" dirty="0" smtClean="0">
              <a:solidFill>
                <a:srgbClr val="000000"/>
              </a:solidFill>
            </a:endParaRP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 smtClean="0">
                <a:solidFill>
                  <a:srgbClr val="000000"/>
                </a:solidFill>
              </a:rPr>
              <a:t>SM    </a:t>
            </a:r>
            <a:r>
              <a:rPr lang="en-US" sz="1600" dirty="0">
                <a:solidFill>
                  <a:srgbClr val="000000"/>
                </a:solidFill>
              </a:rPr>
              <a:t>Solar Magnetic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GEO Geographic Coordinate System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SSE  </a:t>
            </a:r>
            <a:r>
              <a:rPr lang="en-US" sz="1600" dirty="0" err="1">
                <a:solidFill>
                  <a:srgbClr val="000000"/>
                </a:solidFill>
              </a:rPr>
              <a:t>Selenocentric</a:t>
            </a:r>
            <a:r>
              <a:rPr lang="en-US" sz="1600" dirty="0">
                <a:solidFill>
                  <a:srgbClr val="000000"/>
                </a:solidFill>
              </a:rPr>
              <a:t> Coordinate System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SEL   </a:t>
            </a:r>
            <a:r>
              <a:rPr lang="en-US" sz="1600" dirty="0" err="1">
                <a:solidFill>
                  <a:srgbClr val="000000"/>
                </a:solidFill>
              </a:rPr>
              <a:t>Selenographic</a:t>
            </a:r>
            <a:r>
              <a:rPr lang="en-US" sz="1600" dirty="0">
                <a:solidFill>
                  <a:srgbClr val="000000"/>
                </a:solidFill>
              </a:rPr>
              <a:t> Coordinate System</a:t>
            </a:r>
          </a:p>
          <a:p>
            <a:pPr marL="1233488" lvl="2" indent="-319088" hangingPunct="1">
              <a:lnSpc>
                <a:spcPct val="85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>
                <a:solidFill>
                  <a:srgbClr val="000000"/>
                </a:solidFill>
              </a:rPr>
              <a:t>MAG Geomagnetic Coordinate System</a:t>
            </a:r>
          </a:p>
          <a:p>
            <a:pPr marL="887413" lvl="1" indent="-455613" hangingPunct="1">
              <a:lnSpc>
                <a:spcPct val="85000"/>
              </a:lnSpc>
              <a:spcBef>
                <a:spcPts val="600"/>
              </a:spcBef>
              <a:buFont typeface="Arial" charset="0"/>
              <a:buChar char="●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Example (previously loaded FGM and STATE data)</a:t>
            </a:r>
            <a:r>
              <a:rPr lang="ar-SA" sz="2400" dirty="0">
                <a:solidFill>
                  <a:srgbClr val="000000"/>
                </a:solidFill>
                <a:cs typeface="Arial" charset="0"/>
              </a:rPr>
              <a:t>‏</a:t>
            </a:r>
            <a:endParaRPr lang="en-US" sz="2400" dirty="0">
              <a:solidFill>
                <a:srgbClr val="000000"/>
              </a:solidFill>
            </a:endParaRPr>
          </a:p>
          <a:p>
            <a:pPr marL="1233488" lvl="2" indent="-319088" hangingPunct="1">
              <a:lnSpc>
                <a:spcPct val="74000"/>
              </a:lnSpc>
              <a:spcBef>
                <a:spcPts val="450"/>
              </a:spcBef>
              <a:buFont typeface="Arial" charset="0"/>
              <a:buChar char="–"/>
              <a:tabLst>
                <a:tab pos="887413" algn="l"/>
                <a:tab pos="1344613" algn="l"/>
                <a:tab pos="1801813" algn="l"/>
                <a:tab pos="2259013" algn="l"/>
                <a:tab pos="2716213" algn="l"/>
                <a:tab pos="3173413" algn="l"/>
                <a:tab pos="3630613" algn="l"/>
                <a:tab pos="4087813" algn="l"/>
                <a:tab pos="4545013" algn="l"/>
                <a:tab pos="5002213" algn="l"/>
                <a:tab pos="5459413" algn="l"/>
                <a:tab pos="5916613" algn="l"/>
                <a:tab pos="6373813" algn="l"/>
                <a:tab pos="6831013" algn="l"/>
                <a:tab pos="7288213" algn="l"/>
                <a:tab pos="7745413" algn="l"/>
                <a:tab pos="8202613" algn="l"/>
                <a:tab pos="8659813" algn="l"/>
                <a:tab pos="9117013" algn="l"/>
                <a:tab pos="9574213" algn="l"/>
                <a:tab pos="10031413" algn="l"/>
              </a:tabLst>
            </a:pPr>
            <a:r>
              <a:rPr lang="en-US" sz="1600" dirty="0" err="1">
                <a:solidFill>
                  <a:srgbClr val="000000"/>
                </a:solidFill>
              </a:rPr>
              <a:t>thm_cotrans</a:t>
            </a:r>
            <a:r>
              <a:rPr lang="en-US" sz="1600" dirty="0">
                <a:solidFill>
                  <a:srgbClr val="000000"/>
                </a:solidFill>
              </a:rPr>
              <a:t>, '</a:t>
            </a:r>
            <a:r>
              <a:rPr lang="en-US" sz="1600" dirty="0" err="1">
                <a:solidFill>
                  <a:srgbClr val="000000"/>
                </a:solidFill>
              </a:rPr>
              <a:t>th?_fg</a:t>
            </a:r>
            <a:r>
              <a:rPr lang="en-US" sz="1600" dirty="0">
                <a:solidFill>
                  <a:srgbClr val="000000"/>
                </a:solidFill>
              </a:rPr>
              <a:t>?', </a:t>
            </a:r>
            <a:r>
              <a:rPr lang="en-US" sz="1600" dirty="0" err="1">
                <a:solidFill>
                  <a:srgbClr val="000000"/>
                </a:solidFill>
              </a:rPr>
              <a:t>out_coord</a:t>
            </a:r>
            <a:r>
              <a:rPr lang="en-US" sz="1600" dirty="0">
                <a:solidFill>
                  <a:srgbClr val="000000"/>
                </a:solidFill>
              </a:rPr>
              <a:t>='geo‘, </a:t>
            </a:r>
            <a:r>
              <a:rPr lang="en-US" sz="1600" dirty="0" err="1">
                <a:solidFill>
                  <a:srgbClr val="000000"/>
                </a:solidFill>
              </a:rPr>
              <a:t>ouf_suffix</a:t>
            </a:r>
            <a:r>
              <a:rPr lang="en-US" sz="1600" dirty="0">
                <a:solidFill>
                  <a:srgbClr val="000000"/>
                </a:solidFill>
              </a:rPr>
              <a:t> = ‘geo’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66738" y="304800"/>
            <a:ext cx="7281862" cy="579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91440" rIns="90000" bIns="45000" anchor="ctr"/>
          <a:lstStyle/>
          <a:p>
            <a:pPr algn="r" hangingPunct="1">
              <a:lnSpc>
                <a:spcPct val="49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Plotting &amp; Analysis Routines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622300" y="1036638"/>
            <a:ext cx="3524250" cy="4594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77838" indent="-476250" hangingPunct="1">
              <a:lnSpc>
                <a:spcPct val="92000"/>
              </a:lnSpc>
              <a:spcBef>
                <a:spcPts val="675"/>
              </a:spcBef>
              <a:buFont typeface="Arial" charset="0"/>
              <a:buChar char="●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Plotting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tplot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tplotxy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plotxy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plotxyz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tplot_names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tlimit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get_data</a:t>
            </a:r>
          </a:p>
          <a:p>
            <a:pPr marL="914400" lvl="1" indent="-419100" hangingPunct="1">
              <a:lnSpc>
                <a:spcPct val="92000"/>
              </a:lnSpc>
              <a:spcBef>
                <a:spcPts val="550"/>
              </a:spcBef>
              <a:buFont typeface="Arial" charset="0"/>
              <a:buChar char="•"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r>
              <a:rPr lang="en-US">
                <a:solidFill>
                  <a:srgbClr val="000000"/>
                </a:solidFill>
              </a:rPr>
              <a:t>store_data</a:t>
            </a:r>
            <a:r>
              <a:rPr lang="ar-SA">
                <a:solidFill>
                  <a:srgbClr val="000000"/>
                </a:solidFill>
                <a:cs typeface="Arial" charset="0"/>
              </a:rPr>
              <a:t>‏</a:t>
            </a:r>
            <a:endParaRPr lang="en-US">
              <a:solidFill>
                <a:srgbClr val="000000"/>
              </a:solidFill>
            </a:endParaRPr>
          </a:p>
          <a:p>
            <a:pPr marL="477838" indent="-476250" hangingPunct="1">
              <a:lnSpc>
                <a:spcPct val="75000"/>
              </a:lnSpc>
              <a:spcBef>
                <a:spcPts val="600"/>
              </a:spcBef>
              <a:buClrTx/>
              <a:buFontTx/>
              <a:buNone/>
              <a:tabLst>
                <a:tab pos="477838" algn="l"/>
                <a:tab pos="935038" algn="l"/>
                <a:tab pos="1392238" algn="l"/>
                <a:tab pos="1849438" algn="l"/>
                <a:tab pos="2306638" algn="l"/>
                <a:tab pos="2763838" algn="l"/>
                <a:tab pos="3221038" algn="l"/>
                <a:tab pos="3678238" algn="l"/>
                <a:tab pos="4135438" algn="l"/>
                <a:tab pos="4592638" algn="l"/>
                <a:tab pos="5049838" algn="l"/>
                <a:tab pos="5507038" algn="l"/>
                <a:tab pos="5964238" algn="l"/>
                <a:tab pos="6421438" algn="l"/>
                <a:tab pos="6878638" algn="l"/>
                <a:tab pos="7335838" algn="l"/>
                <a:tab pos="7793038" algn="l"/>
                <a:tab pos="8250238" algn="l"/>
                <a:tab pos="8707438" algn="l"/>
                <a:tab pos="9164638" algn="l"/>
                <a:tab pos="9621838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354513" y="1027113"/>
            <a:ext cx="4562475" cy="4754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360" tIns="40680" rIns="81360" bIns="40680">
            <a:spAutoFit/>
          </a:bodyPr>
          <a:lstStyle/>
          <a:p>
            <a:pPr hangingPunct="1">
              <a:lnSpc>
                <a:spcPct val="75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Analytic Coordinate Transformations</a:t>
            </a: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tvector_rotate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fac_matrix_make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thm_fac_matrix_make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minvar_matrix_make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enp_matrix_make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rxy_matrix_make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>
                <a:solidFill>
                  <a:srgbClr val="000000"/>
                </a:solidFill>
              </a:rPr>
              <a:t>sse_matrix_make</a:t>
            </a:r>
            <a:endParaRPr lang="en-US" dirty="0">
              <a:solidFill>
                <a:srgbClr val="000000"/>
              </a:solidFill>
            </a:endParaRPr>
          </a:p>
          <a:p>
            <a:pPr marL="1114425" lvl="2" indent="-287338" hangingPunct="1">
              <a:lnSpc>
                <a:spcPct val="8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gsm2lmn</a:t>
            </a:r>
          </a:p>
          <a:p>
            <a:pPr hangingPunct="1">
              <a:lnSpc>
                <a:spcPct val="86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Tsyganenko Model</a:t>
            </a:r>
          </a:p>
          <a:p>
            <a:pPr marL="1114425" lvl="2" indent="-287338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(t)trace2iono</a:t>
            </a:r>
          </a:p>
          <a:p>
            <a:pPr marL="1114425" lvl="2" indent="-287338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(t)trace2equator</a:t>
            </a:r>
          </a:p>
          <a:p>
            <a:pPr marL="1114425" lvl="2" indent="-287338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(t)t89</a:t>
            </a:r>
          </a:p>
          <a:p>
            <a:pPr marL="1114425" lvl="2" indent="-287338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(t)t96</a:t>
            </a:r>
          </a:p>
          <a:p>
            <a:pPr marL="1114425" lvl="2" indent="-287338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(t)t01</a:t>
            </a:r>
          </a:p>
          <a:p>
            <a:pPr marL="1114425" lvl="2" indent="-287338" hangingPunct="1">
              <a:lnSpc>
                <a:spcPct val="98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(t)t04s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457200" y="4038600"/>
            <a:ext cx="6629400" cy="2057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Example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sz="1300" dirty="0">
                <a:solidFill>
                  <a:srgbClr val="000000"/>
                </a:solidFill>
              </a:rPr>
              <a:t>     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1"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&gt; tt89</a:t>
            </a:r>
            <a:r>
              <a:rPr lang="en-US" sz="1300" dirty="0">
                <a:solidFill>
                  <a:srgbClr val="000000"/>
                </a:solidFill>
              </a:rPr>
              <a:t>,'thc_state_pos',newname='</a:t>
            </a:r>
            <a:r>
              <a:rPr lang="en-US" sz="1300" dirty="0" err="1">
                <a:solidFill>
                  <a:srgbClr val="000000"/>
                </a:solidFill>
              </a:rPr>
              <a:t>model_field</a:t>
            </a:r>
            <a:r>
              <a:rPr lang="en-US" sz="1300" dirty="0">
                <a:solidFill>
                  <a:srgbClr val="000000"/>
                </a:solidFill>
              </a:rPr>
              <a:t>'</a:t>
            </a:r>
          </a:p>
          <a:p>
            <a:pPr lvl="1"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&gt; </a:t>
            </a:r>
            <a:r>
              <a:rPr lang="en-US" sz="1300" dirty="0" err="1" smtClean="0">
                <a:solidFill>
                  <a:srgbClr val="000000"/>
                </a:solidFill>
              </a:rPr>
              <a:t>fac_matrix_make</a:t>
            </a:r>
            <a:r>
              <a:rPr lang="en-US" sz="1300" dirty="0" err="1">
                <a:solidFill>
                  <a:srgbClr val="000000"/>
                </a:solidFill>
              </a:rPr>
              <a:t>,'model_field</a:t>
            </a:r>
            <a:r>
              <a:rPr lang="en-US" sz="1300" dirty="0">
                <a:solidFill>
                  <a:srgbClr val="000000"/>
                </a:solidFill>
              </a:rPr>
              <a:t>' ,</a:t>
            </a:r>
            <a:r>
              <a:rPr lang="en-US" sz="1300" dirty="0" err="1">
                <a:solidFill>
                  <a:srgbClr val="000000"/>
                </a:solidFill>
              </a:rPr>
              <a:t>other_dim</a:t>
            </a:r>
            <a:r>
              <a:rPr lang="en-US" sz="1300" dirty="0">
                <a:solidFill>
                  <a:srgbClr val="000000"/>
                </a:solidFill>
              </a:rPr>
              <a:t>=  </a:t>
            </a:r>
            <a:r>
              <a:rPr lang="en-US" sz="1300" dirty="0" smtClean="0">
                <a:solidFill>
                  <a:srgbClr val="000000"/>
                </a:solidFill>
              </a:rPr>
              <a:t>'</a:t>
            </a:r>
            <a:r>
              <a:rPr lang="en-US" sz="1300" dirty="0" err="1" smtClean="0">
                <a:solidFill>
                  <a:srgbClr val="000000"/>
                </a:solidFill>
              </a:rPr>
              <a:t>xgse</a:t>
            </a:r>
            <a:r>
              <a:rPr lang="en-US" sz="1300" dirty="0">
                <a:solidFill>
                  <a:srgbClr val="000000"/>
                </a:solidFill>
              </a:rPr>
              <a:t>', 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1"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        </a:t>
            </a:r>
            <a:r>
              <a:rPr lang="en-US" sz="1300" dirty="0" err="1" smtClean="0">
                <a:solidFill>
                  <a:srgbClr val="000000"/>
                </a:solidFill>
              </a:rPr>
              <a:t>newname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= '</a:t>
            </a:r>
            <a:r>
              <a:rPr lang="en-US" sz="1300" dirty="0" err="1">
                <a:solidFill>
                  <a:srgbClr val="000000"/>
                </a:solidFill>
              </a:rPr>
              <a:t>fac_mat</a:t>
            </a:r>
            <a:r>
              <a:rPr lang="en-US" sz="1300" dirty="0">
                <a:solidFill>
                  <a:srgbClr val="000000"/>
                </a:solidFill>
              </a:rPr>
              <a:t>'</a:t>
            </a:r>
          </a:p>
          <a:p>
            <a:pPr lvl="1"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&gt; </a:t>
            </a:r>
            <a:r>
              <a:rPr lang="en-US" sz="1300" dirty="0" err="1" smtClean="0">
                <a:solidFill>
                  <a:srgbClr val="000000"/>
                </a:solidFill>
              </a:rPr>
              <a:t>tvector_rotate</a:t>
            </a:r>
            <a:r>
              <a:rPr lang="en-US" sz="1300" dirty="0">
                <a:solidFill>
                  <a:srgbClr val="000000"/>
                </a:solidFill>
              </a:rPr>
              <a:t>, '</a:t>
            </a:r>
            <a:r>
              <a:rPr lang="en-US" sz="1300" dirty="0" err="1">
                <a:solidFill>
                  <a:srgbClr val="000000"/>
                </a:solidFill>
              </a:rPr>
              <a:t>fac_mat</a:t>
            </a:r>
            <a:r>
              <a:rPr lang="en-US" sz="1300" dirty="0">
                <a:solidFill>
                  <a:srgbClr val="000000"/>
                </a:solidFill>
              </a:rPr>
              <a:t>', '</a:t>
            </a:r>
            <a:r>
              <a:rPr lang="en-US" sz="1300" dirty="0" err="1">
                <a:solidFill>
                  <a:srgbClr val="000000"/>
                </a:solidFill>
              </a:rPr>
              <a:t>thc_peir_velocity</a:t>
            </a:r>
            <a:r>
              <a:rPr lang="en-US" sz="1300" dirty="0">
                <a:solidFill>
                  <a:srgbClr val="000000"/>
                </a:solidFill>
              </a:rPr>
              <a:t>', </a:t>
            </a:r>
            <a:endParaRPr lang="en-US" sz="1300" dirty="0" smtClean="0">
              <a:solidFill>
                <a:srgbClr val="000000"/>
              </a:solidFill>
            </a:endParaRPr>
          </a:p>
          <a:p>
            <a:pPr lvl="1"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        </a:t>
            </a:r>
            <a:r>
              <a:rPr lang="en-US" sz="1300" dirty="0" err="1" smtClean="0">
                <a:solidFill>
                  <a:srgbClr val="000000"/>
                </a:solidFill>
              </a:rPr>
              <a:t>newname</a:t>
            </a:r>
            <a:r>
              <a:rPr lang="en-US" sz="1300" dirty="0" smtClean="0">
                <a:solidFill>
                  <a:srgbClr val="000000"/>
                </a:solidFill>
              </a:rPr>
              <a:t> </a:t>
            </a:r>
            <a:r>
              <a:rPr lang="en-US" sz="1300" dirty="0">
                <a:solidFill>
                  <a:srgbClr val="000000"/>
                </a:solidFill>
              </a:rPr>
              <a:t>= '</a:t>
            </a:r>
            <a:r>
              <a:rPr lang="en-US" sz="1300" dirty="0" err="1">
                <a:solidFill>
                  <a:srgbClr val="000000"/>
                </a:solidFill>
              </a:rPr>
              <a:t>ion_velocity_model_fa</a:t>
            </a:r>
            <a:r>
              <a:rPr lang="en-US" sz="1300" dirty="0">
                <a:solidFill>
                  <a:srgbClr val="000000"/>
                </a:solidFill>
              </a:rPr>
              <a:t>'</a:t>
            </a:r>
          </a:p>
          <a:p>
            <a:pPr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92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71000"/>
              </a:lnSpc>
              <a:spcBef>
                <a:spcPts val="613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58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74390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Command Line Example 1 </a:t>
            </a: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1066800" y="1549400"/>
            <a:ext cx="6629400" cy="515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000000"/>
              </a:solidFill>
            </a:endParaRPr>
          </a:p>
          <a:p>
            <a:pPr marL="1844675" lvl="3" indent="-325438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To load data: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timespan</a:t>
            </a:r>
            <a:r>
              <a:rPr lang="en-GB" sz="1400" dirty="0">
                <a:solidFill>
                  <a:srgbClr val="000000"/>
                </a:solidFill>
              </a:rPr>
              <a:t>,'6-10-2</a:t>
            </a:r>
            <a:r>
              <a:rPr lang="en-GB" sz="1400" dirty="0" smtClean="0">
                <a:solidFill>
                  <a:srgbClr val="000000"/>
                </a:solidFill>
              </a:rPr>
              <a:t>', 2, /days </a:t>
            </a:r>
            <a:endParaRPr lang="en-GB" sz="1400" dirty="0">
              <a:solidFill>
                <a:srgbClr val="000000"/>
              </a:solidFill>
            </a:endParaRP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</a:t>
            </a:r>
            <a:r>
              <a:rPr lang="en-GB" sz="1400" dirty="0" err="1" smtClean="0">
                <a:solidFill>
                  <a:srgbClr val="000000"/>
                </a:solidFill>
              </a:rPr>
              <a:t>thm_load_gmag,site</a:t>
            </a:r>
            <a:r>
              <a:rPr lang="en-GB" sz="1400" dirty="0">
                <a:solidFill>
                  <a:srgbClr val="000000"/>
                </a:solidFill>
              </a:rPr>
              <a:t>=</a:t>
            </a:r>
            <a:r>
              <a:rPr lang="en-GB" sz="1400" dirty="0" smtClean="0">
                <a:solidFill>
                  <a:srgbClr val="000000"/>
                </a:solidFill>
              </a:rPr>
              <a:t>'</a:t>
            </a:r>
            <a:r>
              <a:rPr lang="en-GB" sz="1400" dirty="0" err="1" smtClean="0">
                <a:solidFill>
                  <a:srgbClr val="000000"/>
                </a:solidFill>
              </a:rPr>
              <a:t>ccnv</a:t>
            </a:r>
            <a:r>
              <a:rPr lang="en-GB" sz="1400" dirty="0" smtClean="0">
                <a:solidFill>
                  <a:srgbClr val="000000"/>
                </a:solidFill>
              </a:rPr>
              <a:t>', $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    /</a:t>
            </a:r>
            <a:r>
              <a:rPr lang="en-GB" sz="1400" dirty="0" err="1">
                <a:solidFill>
                  <a:srgbClr val="000000"/>
                </a:solidFill>
              </a:rPr>
              <a:t>subtract_average</a:t>
            </a:r>
            <a:r>
              <a:rPr lang="en-GB" sz="1400" dirty="0">
                <a:solidFill>
                  <a:srgbClr val="000000"/>
                </a:solidFill>
              </a:rPr>
              <a:t> </a:t>
            </a:r>
          </a:p>
          <a:p>
            <a:pPr marL="1844675" lvl="3" indent="-325438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To plot data: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</a:t>
            </a:r>
            <a:r>
              <a:rPr lang="en-GB" sz="1400" dirty="0" err="1" smtClean="0">
                <a:solidFill>
                  <a:srgbClr val="000000"/>
                </a:solidFill>
              </a:rPr>
              <a:t>options</a:t>
            </a:r>
            <a:r>
              <a:rPr lang="en-GB" sz="1400" dirty="0" err="1">
                <a:solidFill>
                  <a:srgbClr val="000000"/>
                </a:solidFill>
              </a:rPr>
              <a:t>,'thg_mag_ccnv</a:t>
            </a:r>
            <a:r>
              <a:rPr lang="en-GB" sz="1400" dirty="0">
                <a:solidFill>
                  <a:srgbClr val="000000"/>
                </a:solidFill>
              </a:rPr>
              <a:t>',$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labels=['</a:t>
            </a:r>
            <a:r>
              <a:rPr lang="en-GB" sz="1400" dirty="0" err="1">
                <a:solidFill>
                  <a:srgbClr val="000000"/>
                </a:solidFill>
              </a:rPr>
              <a:t>Bx','By','Bz</a:t>
            </a:r>
            <a:r>
              <a:rPr lang="en-GB" sz="1400" dirty="0">
                <a:solidFill>
                  <a:srgbClr val="000000"/>
                </a:solidFill>
              </a:rPr>
              <a:t>']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</a:t>
            </a:r>
            <a:r>
              <a:rPr lang="en-GB" sz="1400" dirty="0" err="1" smtClean="0">
                <a:solidFill>
                  <a:srgbClr val="000000"/>
                </a:solidFill>
              </a:rPr>
              <a:t>tplot_options</a:t>
            </a:r>
            <a:r>
              <a:rPr lang="en-GB" sz="1400" dirty="0">
                <a:solidFill>
                  <a:srgbClr val="000000"/>
                </a:solidFill>
              </a:rPr>
              <a:t>, 'title', $</a:t>
            </a:r>
            <a:br>
              <a:rPr lang="en-GB" sz="1400" dirty="0">
                <a:solidFill>
                  <a:srgbClr val="000000"/>
                </a:solidFill>
              </a:rPr>
            </a:br>
            <a:r>
              <a:rPr lang="en-GB" sz="1400" dirty="0">
                <a:solidFill>
                  <a:srgbClr val="000000"/>
                </a:solidFill>
              </a:rPr>
              <a:t>'GMAG Examples'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</a:t>
            </a:r>
            <a:r>
              <a:rPr lang="en-GB" sz="1400" dirty="0" err="1" smtClean="0">
                <a:solidFill>
                  <a:srgbClr val="000000"/>
                </a:solidFill>
              </a:rPr>
              <a:t>tplot</a:t>
            </a:r>
            <a:r>
              <a:rPr lang="en-GB" sz="1400" dirty="0" err="1">
                <a:solidFill>
                  <a:srgbClr val="000000"/>
                </a:solidFill>
              </a:rPr>
              <a:t>,’thg_mag_ccnv</a:t>
            </a:r>
            <a:r>
              <a:rPr lang="en-GB" sz="1400" dirty="0">
                <a:solidFill>
                  <a:srgbClr val="000000"/>
                </a:solidFill>
              </a:rPr>
              <a:t>’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17963" y="1555750"/>
            <a:ext cx="4502150" cy="3454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457200" y="376237"/>
            <a:ext cx="7439025" cy="5381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Command Line Example 2 </a:t>
            </a:r>
          </a:p>
        </p:txBody>
      </p:sp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-901700" y="457200"/>
            <a:ext cx="5751513" cy="57308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000000"/>
              </a:solidFill>
            </a:endParaRPr>
          </a:p>
          <a:p>
            <a:pPr marL="1376363" lvl="2" indent="-355600" hangingPunct="1">
              <a:lnSpc>
                <a:spcPct val="100000"/>
              </a:lnSpc>
              <a:spcBef>
                <a:spcPts val="50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</a:rPr>
              <a:t>Wavelet transform on an interval of interest</a:t>
            </a:r>
          </a:p>
          <a:p>
            <a:pPr marL="1844675" lvl="3" indent="-325438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Define and display the interval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</a:t>
            </a:r>
            <a:r>
              <a:rPr lang="en-GB" sz="1400" dirty="0" err="1" smtClean="0">
                <a:solidFill>
                  <a:srgbClr val="000000"/>
                </a:solidFill>
              </a:rPr>
              <a:t>tr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= ['2006-10-2/16:00','2006-10-3/05']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dirty="0" smtClean="0">
                <a:solidFill>
                  <a:srgbClr val="000000"/>
                </a:solidFill>
              </a:rPr>
              <a:t>&gt; </a:t>
            </a:r>
            <a:r>
              <a:rPr lang="en-GB" sz="1400" dirty="0" err="1" smtClean="0">
                <a:solidFill>
                  <a:srgbClr val="000000"/>
                </a:solidFill>
              </a:rPr>
              <a:t>timebar,tr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188" y="2578100"/>
            <a:ext cx="3879850" cy="2974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98825"/>
            <a:ext cx="3944938" cy="3025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3532188" y="914400"/>
            <a:ext cx="5611812" cy="22009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1844675" lvl="3" indent="-325438" hangingPunct="1">
              <a:spcBef>
                <a:spcPts val="450"/>
              </a:spcBef>
              <a:buFont typeface="Arial" charset="0"/>
              <a:buChar char="–"/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Split the 3-vector into components:</a:t>
            </a:r>
          </a:p>
          <a:p>
            <a:pPr marL="2311400" lvl="4" indent="-287338" hangingPunct="1">
              <a:spcBef>
                <a:spcPts val="400"/>
              </a:spcBef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&gt; </a:t>
            </a:r>
            <a:r>
              <a:rPr lang="en-US" sz="1400" dirty="0" err="1" smtClean="0">
                <a:solidFill>
                  <a:srgbClr val="000000"/>
                </a:solidFill>
              </a:rPr>
              <a:t>split_vec</a:t>
            </a:r>
            <a:r>
              <a:rPr lang="en-US" sz="1400" dirty="0" err="1">
                <a:solidFill>
                  <a:srgbClr val="000000"/>
                </a:solidFill>
              </a:rPr>
              <a:t>,'thg_mag_ccnv</a:t>
            </a:r>
            <a:r>
              <a:rPr lang="en-US" sz="1400" dirty="0">
                <a:solidFill>
                  <a:srgbClr val="000000"/>
                </a:solidFill>
              </a:rPr>
              <a:t>'</a:t>
            </a:r>
          </a:p>
          <a:p>
            <a:pPr marL="1844675" lvl="3" indent="-325438" hangingPunct="1">
              <a:spcBef>
                <a:spcPts val="450"/>
              </a:spcBef>
              <a:buFont typeface="Arial" charset="0"/>
              <a:buChar char="–"/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Compute transform of one component</a:t>
            </a:r>
          </a:p>
          <a:p>
            <a:pPr marL="2311400" lvl="4" indent="-287338" hangingPunct="1">
              <a:spcBef>
                <a:spcPts val="400"/>
              </a:spcBef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&gt; </a:t>
            </a:r>
            <a:r>
              <a:rPr lang="en-US" sz="1400" dirty="0" err="1" smtClean="0">
                <a:solidFill>
                  <a:srgbClr val="000000"/>
                </a:solidFill>
              </a:rPr>
              <a:t>wav_data</a:t>
            </a:r>
            <a:r>
              <a:rPr lang="en-US" sz="1400" dirty="0" err="1">
                <a:solidFill>
                  <a:srgbClr val="000000"/>
                </a:solidFill>
              </a:rPr>
              <a:t>,'thg_mag_ccnv_x</a:t>
            </a:r>
            <a:r>
              <a:rPr lang="en-US" sz="1400" dirty="0">
                <a:solidFill>
                  <a:srgbClr val="000000"/>
                </a:solidFill>
              </a:rPr>
              <a:t>',/</a:t>
            </a:r>
            <a:r>
              <a:rPr lang="en-US" sz="1400" dirty="0" err="1">
                <a:solidFill>
                  <a:srgbClr val="000000"/>
                </a:solidFill>
              </a:rPr>
              <a:t>kol</a:t>
            </a:r>
            <a:r>
              <a:rPr lang="en-US" sz="1400" dirty="0">
                <a:solidFill>
                  <a:srgbClr val="000000"/>
                </a:solidFill>
              </a:rPr>
              <a:t> $ ,</a:t>
            </a:r>
            <a:r>
              <a:rPr lang="en-US" sz="1400" dirty="0" err="1">
                <a:solidFill>
                  <a:srgbClr val="000000"/>
                </a:solidFill>
              </a:rPr>
              <a:t>trange</a:t>
            </a:r>
            <a:r>
              <a:rPr lang="en-US" sz="1400" dirty="0">
                <a:solidFill>
                  <a:srgbClr val="000000"/>
                </a:solidFill>
              </a:rPr>
              <a:t>=</a:t>
            </a:r>
            <a:r>
              <a:rPr lang="en-US" sz="1400" dirty="0" err="1">
                <a:solidFill>
                  <a:srgbClr val="000000"/>
                </a:solidFill>
              </a:rPr>
              <a:t>tr</a:t>
            </a:r>
            <a:r>
              <a:rPr lang="en-US" sz="1400" dirty="0">
                <a:solidFill>
                  <a:srgbClr val="000000"/>
                </a:solidFill>
              </a:rPr>
              <a:t>   ,</a:t>
            </a:r>
            <a:r>
              <a:rPr lang="en-US" sz="1400" dirty="0" err="1">
                <a:solidFill>
                  <a:srgbClr val="000000"/>
                </a:solidFill>
              </a:rPr>
              <a:t>maxpoints</a:t>
            </a:r>
            <a:r>
              <a:rPr lang="en-US" sz="1400" dirty="0">
                <a:solidFill>
                  <a:srgbClr val="000000"/>
                </a:solidFill>
              </a:rPr>
              <a:t>=24l*3600*2</a:t>
            </a:r>
          </a:p>
          <a:p>
            <a:pPr marL="1844675" lvl="3" indent="-325438" hangingPunct="1">
              <a:spcBef>
                <a:spcPts val="450"/>
              </a:spcBef>
              <a:buFont typeface="Arial" charset="0"/>
              <a:buChar char="–"/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Set color limits (log scale)</a:t>
            </a:r>
          </a:p>
          <a:p>
            <a:pPr marL="2311400" lvl="4" indent="-287338" hangingPunct="1">
              <a:spcBef>
                <a:spcPts val="400"/>
              </a:spcBef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&gt; </a:t>
            </a:r>
            <a:r>
              <a:rPr lang="en-US" sz="1400" dirty="0" err="1" smtClean="0">
                <a:solidFill>
                  <a:srgbClr val="000000"/>
                </a:solidFill>
              </a:rPr>
              <a:t>zlim</a:t>
            </a:r>
            <a:r>
              <a:rPr lang="en-US" sz="1400" dirty="0">
                <a:solidFill>
                  <a:srgbClr val="000000"/>
                </a:solidFill>
              </a:rPr>
              <a:t>,'*</a:t>
            </a:r>
            <a:r>
              <a:rPr lang="en-US" sz="1400" dirty="0" err="1">
                <a:solidFill>
                  <a:srgbClr val="000000"/>
                </a:solidFill>
              </a:rPr>
              <a:t>pow</a:t>
            </a:r>
            <a:r>
              <a:rPr lang="en-US" sz="1400" dirty="0">
                <a:solidFill>
                  <a:srgbClr val="000000"/>
                </a:solidFill>
              </a:rPr>
              <a:t>', .0001,.01,1   </a:t>
            </a:r>
          </a:p>
          <a:p>
            <a:pPr marL="1844675" lvl="3" indent="-325438" hangingPunct="1">
              <a:spcBef>
                <a:spcPts val="450"/>
              </a:spcBef>
              <a:buFont typeface="Arial" charset="0"/>
              <a:buChar char="–"/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>
                <a:solidFill>
                  <a:srgbClr val="000000"/>
                </a:solidFill>
              </a:rPr>
              <a:t>Plot it.</a:t>
            </a:r>
          </a:p>
          <a:p>
            <a:pPr marL="2311400" lvl="4" indent="-287338" hangingPunct="1">
              <a:spcBef>
                <a:spcPts val="400"/>
              </a:spcBef>
              <a:tabLst>
                <a:tab pos="1844675" algn="l"/>
                <a:tab pos="2301875" algn="l"/>
                <a:tab pos="2759075" algn="l"/>
                <a:tab pos="3216275" algn="l"/>
                <a:tab pos="3673475" algn="l"/>
                <a:tab pos="4130675" algn="l"/>
                <a:tab pos="4587875" algn="l"/>
                <a:tab pos="5045075" algn="l"/>
                <a:tab pos="5502275" algn="l"/>
                <a:tab pos="5959475" algn="l"/>
                <a:tab pos="6416675" algn="l"/>
                <a:tab pos="6873875" algn="l"/>
                <a:tab pos="7331075" algn="l"/>
                <a:tab pos="7788275" algn="l"/>
                <a:tab pos="8245475" algn="l"/>
                <a:tab pos="8702675" algn="l"/>
                <a:tab pos="9159875" algn="l"/>
                <a:tab pos="9617075" algn="l"/>
                <a:tab pos="10074275" algn="l"/>
                <a:tab pos="10531475" algn="l"/>
                <a:tab pos="10988675" algn="l"/>
              </a:tabLst>
            </a:pPr>
            <a:r>
              <a:rPr lang="en-US" sz="1400" dirty="0" smtClean="0">
                <a:solidFill>
                  <a:srgbClr val="000000"/>
                </a:solidFill>
              </a:rPr>
              <a:t>&gt; </a:t>
            </a:r>
            <a:r>
              <a:rPr lang="en-US" sz="1400" dirty="0" err="1" smtClean="0">
                <a:solidFill>
                  <a:srgbClr val="000000"/>
                </a:solidFill>
              </a:rPr>
              <a:t>tplot</a:t>
            </a:r>
            <a:r>
              <a:rPr lang="en-US" sz="1400" dirty="0">
                <a:solidFill>
                  <a:srgbClr val="000000"/>
                </a:solidFill>
              </a:rPr>
              <a:t>,'*</a:t>
            </a:r>
            <a:r>
              <a:rPr lang="en-US" sz="1400" dirty="0" err="1">
                <a:solidFill>
                  <a:srgbClr val="000000"/>
                </a:solidFill>
              </a:rPr>
              <a:t>ccnv_x</a:t>
            </a:r>
            <a:r>
              <a:rPr lang="en-US" sz="1400" dirty="0">
                <a:solidFill>
                  <a:srgbClr val="000000"/>
                </a:solidFill>
              </a:rPr>
              <a:t>*',</a:t>
            </a:r>
            <a:r>
              <a:rPr lang="en-US" sz="1400" dirty="0" err="1">
                <a:solidFill>
                  <a:srgbClr val="000000"/>
                </a:solidFill>
              </a:rPr>
              <a:t>trange</a:t>
            </a:r>
            <a:r>
              <a:rPr lang="en-US" sz="1400" dirty="0">
                <a:solidFill>
                  <a:srgbClr val="000000"/>
                </a:solidFill>
              </a:rPr>
              <a:t>=</a:t>
            </a:r>
            <a:r>
              <a:rPr lang="en-US" sz="1400" dirty="0" err="1">
                <a:solidFill>
                  <a:srgbClr val="000000"/>
                </a:solidFill>
              </a:rPr>
              <a:t>tr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114800" y="304800"/>
            <a:ext cx="4800600" cy="598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</a:rPr>
              <a:t>Plotting Examples</a:t>
            </a: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724400" y="1143000"/>
            <a:ext cx="3884613" cy="2487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5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</a:rPr>
              <a:t>tplotxy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can be used to plot isotropic </a:t>
            </a:r>
            <a:r>
              <a:rPr lang="en-US" dirty="0" smtClean="0">
                <a:solidFill>
                  <a:srgbClr val="000000"/>
                </a:solidFill>
              </a:rPr>
              <a:t>position plots - like </a:t>
            </a:r>
            <a:r>
              <a:rPr lang="en-US" dirty="0">
                <a:solidFill>
                  <a:srgbClr val="000000"/>
                </a:solidFill>
              </a:rPr>
              <a:t>plots of magnetic field models and spacecraft position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724400" y="4038600"/>
            <a:ext cx="4038600" cy="2106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hangingPunct="1">
              <a:lnSpc>
                <a:spcPct val="150000"/>
              </a:lnSpc>
              <a:spcBef>
                <a:spcPts val="55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dirty="0" err="1" smtClean="0">
                <a:solidFill>
                  <a:srgbClr val="000000"/>
                </a:solidFill>
              </a:rPr>
              <a:t>plotxyz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can be used to plot 3 dimensional isotropic data, with any </a:t>
            </a:r>
            <a:r>
              <a:rPr lang="en-US" dirty="0" smtClean="0">
                <a:solidFill>
                  <a:srgbClr val="000000"/>
                </a:solidFill>
              </a:rPr>
              <a:t>axis (not </a:t>
            </a:r>
            <a:r>
              <a:rPr lang="en-US" dirty="0">
                <a:solidFill>
                  <a:srgbClr val="000000"/>
                </a:solidFill>
              </a:rPr>
              <a:t>restricted to </a:t>
            </a:r>
            <a:r>
              <a:rPr lang="en-US" dirty="0" smtClean="0">
                <a:solidFill>
                  <a:srgbClr val="000000"/>
                </a:solidFill>
              </a:rPr>
              <a:t>time-series data)</a:t>
            </a:r>
            <a:r>
              <a:rPr lang="ar-SA" dirty="0">
                <a:solidFill>
                  <a:srgbClr val="000000"/>
                </a:solidFill>
                <a:cs typeface="Arial" charset="0"/>
              </a:rPr>
              <a:t>‏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467100"/>
            <a:ext cx="3505200" cy="2628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914400" y="3505200"/>
            <a:ext cx="3352800" cy="3810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685800" y="5943600"/>
            <a:ext cx="3352800" cy="3048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 rot="16200000">
            <a:off x="266700" y="4838700"/>
            <a:ext cx="1676400" cy="228600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4" name="Freeform 8"/>
          <p:cNvSpPr>
            <a:spLocks noChangeArrowheads="1"/>
          </p:cNvSpPr>
          <p:nvPr/>
        </p:nvSpPr>
        <p:spPr bwMode="auto">
          <a:xfrm rot="16200000">
            <a:off x="3314700" y="4686300"/>
            <a:ext cx="1676400" cy="533400"/>
          </a:xfrm>
          <a:custGeom>
            <a:avLst/>
            <a:gdLst>
              <a:gd name="G0" fmla="*/ 1 0 51712"/>
              <a:gd name="G1" fmla="*/ G0 38000 1"/>
              <a:gd name="G2" fmla="*/ G1 1 38000"/>
              <a:gd name="G3" fmla="*/ 1 0 51712"/>
              <a:gd name="G4" fmla="*/ G3 53323 1"/>
              <a:gd name="G5" fmla="*/ G4 1 53323"/>
              <a:gd name="G6" fmla="+- 45312 0 0"/>
              <a:gd name="G7" fmla="*/ G6 1 38000"/>
              <a:gd name="G8" fmla="*/ 1 0 51712"/>
              <a:gd name="G9" fmla="*/ G8 53323 1"/>
              <a:gd name="G10" fmla="*/ G9 1 53323"/>
              <a:gd name="G11" fmla="+- 45312 0 0"/>
              <a:gd name="G12" fmla="*/ G11 1 38000"/>
              <a:gd name="G13" fmla="+- 6983 0 0"/>
              <a:gd name="G14" fmla="*/ G13 1 53323"/>
              <a:gd name="G15" fmla="*/ 1 0 51712"/>
              <a:gd name="G16" fmla="*/ G15 38000 1"/>
              <a:gd name="G17" fmla="*/ G16 1 38000"/>
              <a:gd name="G18" fmla="+- 6983 0 0"/>
              <a:gd name="G19" fmla="*/ G18 1 53323"/>
              <a:gd name="G20" fmla="*/ 1 0 51712"/>
              <a:gd name="G21" fmla="*/ G20 38000 1"/>
              <a:gd name="G22" fmla="*/ G21 1 38000"/>
              <a:gd name="G23" fmla="*/ 1 0 51712"/>
              <a:gd name="G24" fmla="*/ G23 53323 1"/>
              <a:gd name="G25" fmla="*/ G24 1 53323"/>
              <a:gd name="G26" fmla="*/ 1 0 51712"/>
              <a:gd name="G27" fmla="*/ 1 0 51712"/>
              <a:gd name="G28" fmla="*/ 1 0 51712"/>
              <a:gd name="G29" fmla="*/ 1 0 51712"/>
              <a:gd name="G30" fmla="*/ 1 0 51712"/>
              <a:gd name="G31" fmla="*/ 1 0 51712"/>
              <a:gd name="G32" fmla="*/ G31 38000 1"/>
              <a:gd name="G33" fmla="*/ G32 1 38000"/>
              <a:gd name="G34" fmla="*/ 1 0 51712"/>
              <a:gd name="G35" fmla="*/ G34 53323 1"/>
              <a:gd name="G36" fmla="*/ G35 1 53323"/>
              <a:gd name="G37" fmla="+- 45312 0 0"/>
              <a:gd name="G38" fmla="*/ G37 1 38000"/>
              <a:gd name="G39" fmla="+- 62969 0 0"/>
              <a:gd name="G40" fmla="*/ G39 1 53323"/>
            </a:gdLst>
            <a:ahLst/>
            <a:cxnLst>
              <a:cxn ang="0">
                <a:pos x="0" y="0"/>
              </a:cxn>
              <a:cxn ang="0">
                <a:pos x="1676400" y="0"/>
              </a:cxn>
              <a:cxn ang="0">
                <a:pos x="1676400" y="381003"/>
              </a:cxn>
              <a:cxn ang="0">
                <a:pos x="0" y="381003"/>
              </a:cxn>
              <a:cxn ang="0">
                <a:pos x="0" y="0"/>
              </a:cxn>
            </a:cxnLst>
            <a:rect l="0" t="0" r="r" b="b"/>
            <a:pathLst>
              <a:path w="1676400" h="381003">
                <a:moveTo>
                  <a:pt x="0" y="0"/>
                </a:moveTo>
                <a:lnTo>
                  <a:pt x="1676400" y="0"/>
                </a:lnTo>
                <a:lnTo>
                  <a:pt x="1676400" y="381003"/>
                </a:lnTo>
                <a:lnTo>
                  <a:pt x="0" y="381003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066800"/>
            <a:ext cx="3886200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533400" y="4714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6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Plotting Angular Spectra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934200" y="5638800"/>
            <a:ext cx="990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7162800" y="4495800"/>
            <a:ext cx="6096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FF"/>
                </a:solidFill>
              </a:rPr>
              <a:t>full</a:t>
            </a: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962400" y="2819400"/>
            <a:ext cx="990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4191000" y="1676400"/>
            <a:ext cx="533400" cy="371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FFFFFF"/>
                </a:solidFill>
              </a:rPr>
              <a:t>full</a:t>
            </a:r>
          </a:p>
        </p:txBody>
      </p:sp>
      <p:pic>
        <p:nvPicPr>
          <p:cNvPr id="3075" name="Picture 3" descr="H:\PA_AND_PYROPHAS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620000" cy="4286250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124200" y="1371600"/>
            <a:ext cx="2890535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pitch angle and </a:t>
            </a:r>
            <a:r>
              <a:rPr lang="en-US" dirty="0" err="1" smtClean="0">
                <a:solidFill>
                  <a:schemeClr val="tx1"/>
                </a:solidFill>
              </a:rPr>
              <a:t>gyrophase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58994" y="1066800"/>
            <a:ext cx="260840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thm_crib_part_products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2133600" y="1253067"/>
            <a:ext cx="10611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33400" y="4714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6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Calculating/Plotting Moments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8994" y="1066800"/>
            <a:ext cx="2608406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chemeClr val="tx1"/>
                </a:solidFill>
              </a:rPr>
              <a:t>thm_crib_part_products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099" name="Picture 3" descr="H:\moment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76400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021632"/>
            <a:ext cx="300595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thm_crib_part_slice2d_plot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050" name="Picture 2" descr="H:\2dslicepl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431874"/>
            <a:ext cx="6019800" cy="4892726"/>
          </a:xfrm>
          <a:prstGeom prst="rect">
            <a:avLst/>
          </a:prstGeom>
          <a:noFill/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533400" y="4714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6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3D Particle Slices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981200"/>
            <a:ext cx="2819400" cy="1122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3D interpolation method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Entire distribution is linearly interpolated in 3 dimensions.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2054578" y="1185333"/>
            <a:ext cx="1061156" cy="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33400" y="4714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6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3D Particle Slices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" name="Picture 3" descr="H:\energ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914400"/>
            <a:ext cx="6562725" cy="5334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223911"/>
            <a:ext cx="2819400" cy="8652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Use /ENERGY keyword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to plot against energy!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  </a:t>
            </a:r>
          </a:p>
        </p:txBody>
      </p:sp>
      <p:cxnSp>
        <p:nvCxnSpPr>
          <p:cNvPr id="6" name="Shape 5"/>
          <p:cNvCxnSpPr>
            <a:stCxn id="4" idx="2"/>
            <a:endCxn id="3" idx="1"/>
          </p:cNvCxnSpPr>
          <p:nvPr/>
        </p:nvCxnSpPr>
        <p:spPr bwMode="auto">
          <a:xfrm rot="16200000" flipH="1">
            <a:off x="1635061" y="3092386"/>
            <a:ext cx="492252" cy="485775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6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Trace / Orbit Plots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6934200" y="5638800"/>
            <a:ext cx="990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457200" indent="-454025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		Trace / Orbit Plots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New routines have been added to perform different 2d projections of 3d data.   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       This particularly useful for plotting orbits and field lines.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 marL="457200" indent="-454025">
              <a:lnSpc>
                <a:spcPct val="67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A Tsyganenko interface has been added to TDAS that allows us to calculate </a:t>
            </a:r>
            <a:r>
              <a:rPr lang="en-US" dirty="0" smtClean="0">
                <a:solidFill>
                  <a:srgbClr val="000000"/>
                </a:solidFill>
              </a:rPr>
              <a:t>model </a:t>
            </a:r>
            <a:r>
              <a:rPr lang="en-US" dirty="0">
                <a:solidFill>
                  <a:srgbClr val="000000"/>
                </a:solidFill>
              </a:rPr>
              <a:t>field lines for T89,T96,T01,&amp;T04 models.  Field lines can also be </a:t>
            </a:r>
            <a:r>
              <a:rPr lang="en-US" dirty="0" smtClean="0">
                <a:solidFill>
                  <a:srgbClr val="000000"/>
                </a:solidFill>
              </a:rPr>
              <a:t>traced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b="1" dirty="0" smtClean="0">
                <a:solidFill>
                  <a:srgbClr val="000000"/>
                </a:solidFill>
              </a:rPr>
              <a:t>now available in the GUI!)</a:t>
            </a:r>
            <a:endParaRPr lang="en-US" b="1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 marL="457200" indent="-454025">
              <a:lnSpc>
                <a:spcPct val="67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Examples of these routines can be found in </a:t>
            </a:r>
            <a:r>
              <a:rPr lang="en-US" dirty="0" smtClean="0">
                <a:solidFill>
                  <a:srgbClr val="000000"/>
                </a:solidFill>
              </a:rPr>
              <a:t>                  		thm_crib_trace.pro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        </a:t>
            </a:r>
            <a:r>
              <a:rPr lang="en-US" dirty="0" smtClean="0">
                <a:solidFill>
                  <a:srgbClr val="000000"/>
                </a:solidFill>
              </a:rPr>
              <a:t>	thm_crib_plotxy.pro	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   		</a:t>
            </a:r>
            <a:r>
              <a:rPr lang="en-US" dirty="0" err="1" smtClean="0">
                <a:solidFill>
                  <a:srgbClr val="000000"/>
                </a:solidFill>
              </a:rPr>
              <a:t>thm_crib_tplotxy</a:t>
            </a:r>
            <a:endParaRPr lang="en-US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 marL="457200" indent="-454025">
              <a:lnSpc>
                <a:spcPct val="67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The graphics in the next slide were generated with thm_crib_trace.pro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         Example:  .run thm_crib_trace.pro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  A routine was added to plot an arbitrarily sized and spaced AACGM 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	  coordinate  grid on a world map.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marL="457200" indent="-454025">
              <a:lnSpc>
                <a:spcPct val="67000"/>
              </a:lnSpc>
              <a:buFont typeface="Arial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000000"/>
                </a:solidFill>
              </a:rPr>
              <a:t>NEW (</a:t>
            </a:r>
            <a:r>
              <a:rPr lang="en-US" dirty="0" smtClean="0">
                <a:solidFill>
                  <a:srgbClr val="000000"/>
                </a:solidFill>
              </a:rPr>
              <a:t>05/16/2014): </a:t>
            </a:r>
            <a:r>
              <a:rPr lang="en-US" dirty="0">
                <a:solidFill>
                  <a:srgbClr val="000000"/>
                </a:solidFill>
              </a:rPr>
              <a:t>IDL GEOPACK </a:t>
            </a:r>
            <a:r>
              <a:rPr lang="en-US" dirty="0" smtClean="0">
                <a:solidFill>
                  <a:srgbClr val="000000"/>
                </a:solidFill>
              </a:rPr>
              <a:t>v9.3 released </a:t>
            </a:r>
            <a:r>
              <a:rPr lang="en-US" dirty="0">
                <a:solidFill>
                  <a:srgbClr val="000000"/>
                </a:solidFill>
              </a:rPr>
              <a:t>and </a:t>
            </a:r>
            <a:r>
              <a:rPr lang="en-US" dirty="0" smtClean="0">
                <a:solidFill>
                  <a:srgbClr val="000000"/>
                </a:solidFill>
              </a:rPr>
              <a:t>includes an interface to </a:t>
            </a:r>
            <a:r>
              <a:rPr lang="en-US" dirty="0" err="1" smtClean="0">
                <a:solidFill>
                  <a:srgbClr val="000000"/>
                </a:solidFill>
              </a:rPr>
              <a:t>Geopack</a:t>
            </a:r>
            <a:r>
              <a:rPr lang="en-US" dirty="0" smtClean="0">
                <a:solidFill>
                  <a:srgbClr val="000000"/>
                </a:solidFill>
              </a:rPr>
              <a:t> 2008</a:t>
            </a:r>
            <a:r>
              <a:rPr lang="en-US" dirty="0">
                <a:solidFill>
                  <a:srgbClr val="000000"/>
                </a:solidFill>
              </a:rPr>
              <a:t>:	 	           	         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r>
              <a:rPr lang="en-US" dirty="0" smtClean="0">
                <a:solidFill>
                  <a:srgbClr val="262699"/>
                </a:solidFill>
              </a:rPr>
              <a:t>http://ampere.jhuapl.edu/code/idl_geopack.html</a:t>
            </a:r>
            <a:endParaRPr lang="en-US" dirty="0">
              <a:solidFill>
                <a:srgbClr val="262699"/>
              </a:solidFill>
            </a:endParaRP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dirty="0">
                <a:solidFill>
                  <a:srgbClr val="262699"/>
                </a:solidFill>
              </a:rPr>
              <a:t>	  </a:t>
            </a:r>
          </a:p>
          <a:p>
            <a:pPr marL="457200" indent="-454025">
              <a:lnSpc>
                <a:spcPct val="67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dirty="0">
              <a:solidFill>
                <a:srgbClr val="262699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454150" y="944563"/>
            <a:ext cx="6303963" cy="538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50875" y="844550"/>
            <a:ext cx="8340725" cy="517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algn="ctr"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200" b="1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 b="1" dirty="0">
                <a:solidFill>
                  <a:srgbClr val="000000"/>
                </a:solidFill>
              </a:rPr>
              <a:t>THEMIS Data Analysis Software</a:t>
            </a:r>
          </a:p>
          <a:p>
            <a:pPr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Organization		Contributors</a:t>
            </a:r>
          </a:p>
          <a:p>
            <a:pPr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UC Berkeley		</a:t>
            </a:r>
            <a:r>
              <a:rPr lang="en-GB" dirty="0">
                <a:solidFill>
                  <a:srgbClr val="000000"/>
                </a:solidFill>
              </a:rPr>
              <a:t>D Larson, H Frey, J </a:t>
            </a:r>
            <a:r>
              <a:rPr lang="en-GB" dirty="0" err="1">
                <a:solidFill>
                  <a:srgbClr val="000000"/>
                </a:solidFill>
              </a:rPr>
              <a:t>Bonnell</a:t>
            </a:r>
            <a:r>
              <a:rPr lang="en-GB" dirty="0">
                <a:solidFill>
                  <a:srgbClr val="000000"/>
                </a:solidFill>
              </a:rPr>
              <a:t>, J McFadden, A </a:t>
            </a:r>
            <a:r>
              <a:rPr lang="en-GB" dirty="0" err="1">
                <a:solidFill>
                  <a:srgbClr val="000000"/>
                </a:solidFill>
              </a:rPr>
              <a:t>Keiling</a:t>
            </a:r>
            <a:endParaRPr lang="en-GB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</a:rPr>
              <a:t>				</a:t>
            </a:r>
            <a:r>
              <a:rPr lang="en-GB" dirty="0" smtClean="0">
                <a:solidFill>
                  <a:srgbClr val="000000"/>
                </a:solidFill>
              </a:rPr>
              <a:t>       J </a:t>
            </a:r>
            <a:r>
              <a:rPr lang="en-GB" dirty="0" err="1">
                <a:solidFill>
                  <a:srgbClr val="000000"/>
                </a:solidFill>
              </a:rPr>
              <a:t>McTiernan</a:t>
            </a:r>
            <a:r>
              <a:rPr lang="en-GB" dirty="0">
                <a:solidFill>
                  <a:srgbClr val="000000"/>
                </a:solidFill>
              </a:rPr>
              <a:t>, B </a:t>
            </a:r>
            <a:r>
              <a:rPr lang="en-GB" dirty="0" err="1">
                <a:solidFill>
                  <a:srgbClr val="000000"/>
                </a:solidFill>
              </a:rPr>
              <a:t>Sadeghi</a:t>
            </a:r>
            <a:r>
              <a:rPr lang="en-GB" dirty="0">
                <a:solidFill>
                  <a:srgbClr val="000000"/>
                </a:solidFill>
              </a:rPr>
              <a:t>, N </a:t>
            </a:r>
            <a:r>
              <a:rPr lang="en-GB" dirty="0" err="1">
                <a:solidFill>
                  <a:srgbClr val="000000"/>
                </a:solidFill>
              </a:rPr>
              <a:t>Hatzigeorgiu</a:t>
            </a:r>
            <a:r>
              <a:rPr lang="en-GB" dirty="0">
                <a:solidFill>
                  <a:srgbClr val="000000"/>
                </a:solidFill>
              </a:rPr>
              <a:t>, J Lewis</a:t>
            </a:r>
          </a:p>
          <a:p>
            <a:pPr hangingPunct="1">
              <a:lnSpc>
                <a:spcPct val="100000"/>
              </a:lnSpc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UCLA</a:t>
            </a:r>
            <a:r>
              <a:rPr lang="en-GB" dirty="0">
                <a:solidFill>
                  <a:srgbClr val="000000"/>
                </a:solidFill>
              </a:rPr>
              <a:t>			V Angelopoulos, P </a:t>
            </a:r>
            <a:r>
              <a:rPr lang="en-GB" dirty="0" err="1">
                <a:solidFill>
                  <a:srgbClr val="000000"/>
                </a:solidFill>
              </a:rPr>
              <a:t>Cruce</a:t>
            </a:r>
            <a:r>
              <a:rPr lang="en-GB" dirty="0">
                <a:solidFill>
                  <a:srgbClr val="000000"/>
                </a:solidFill>
              </a:rPr>
              <a:t>, C Russell, H </a:t>
            </a:r>
            <a:r>
              <a:rPr lang="en-GB" dirty="0" err="1">
                <a:solidFill>
                  <a:srgbClr val="000000"/>
                </a:solidFill>
              </a:rPr>
              <a:t>Leinweber</a:t>
            </a:r>
            <a:r>
              <a:rPr lang="en-GB" dirty="0">
                <a:solidFill>
                  <a:srgbClr val="000000"/>
                </a:solidFill>
              </a:rPr>
              <a:t>,</a:t>
            </a: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solidFill>
                  <a:srgbClr val="000000"/>
                </a:solidFill>
              </a:rPr>
              <a:t>				</a:t>
            </a:r>
            <a:r>
              <a:rPr lang="en-GB" dirty="0" smtClean="0">
                <a:solidFill>
                  <a:srgbClr val="000000"/>
                </a:solidFill>
              </a:rPr>
              <a:t>        A </a:t>
            </a:r>
            <a:r>
              <a:rPr lang="en-GB" dirty="0">
                <a:solidFill>
                  <a:srgbClr val="000000"/>
                </a:solidFill>
              </a:rPr>
              <a:t>Flores, K Ramer, B Kerr, M Feuerstein, L </a:t>
            </a:r>
            <a:r>
              <a:rPr lang="en-GB" dirty="0" err="1">
                <a:solidFill>
                  <a:srgbClr val="000000"/>
                </a:solidFill>
              </a:rPr>
              <a:t>Philpott</a:t>
            </a:r>
            <a:r>
              <a:rPr lang="en-GB" dirty="0">
                <a:solidFill>
                  <a:srgbClr val="000000"/>
                </a:solidFill>
              </a:rPr>
              <a:t>,</a:t>
            </a: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 smtClean="0">
                <a:solidFill>
                  <a:srgbClr val="000000"/>
                </a:solidFill>
              </a:rPr>
              <a:t>                             E </a:t>
            </a:r>
            <a:r>
              <a:rPr lang="en-GB" dirty="0">
                <a:solidFill>
                  <a:srgbClr val="000000"/>
                </a:solidFill>
              </a:rPr>
              <a:t>Grimes</a:t>
            </a:r>
            <a:r>
              <a:rPr lang="en-GB" b="1" dirty="0">
                <a:solidFill>
                  <a:srgbClr val="000000"/>
                </a:solidFill>
              </a:rPr>
              <a:t>		</a:t>
            </a: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SP Systems		</a:t>
            </a:r>
            <a:r>
              <a:rPr lang="en-GB" dirty="0">
                <a:solidFill>
                  <a:srgbClr val="000000"/>
                </a:solidFill>
              </a:rPr>
              <a:t>K </a:t>
            </a:r>
            <a:r>
              <a:rPr lang="en-GB" dirty="0" err="1">
                <a:solidFill>
                  <a:srgbClr val="000000"/>
                </a:solidFill>
              </a:rPr>
              <a:t>Bromund</a:t>
            </a:r>
            <a:endParaRPr lang="en-GB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APL			</a:t>
            </a:r>
            <a:r>
              <a:rPr lang="en-GB" dirty="0" smtClean="0">
                <a:solidFill>
                  <a:srgbClr val="000000"/>
                </a:solidFill>
              </a:rPr>
              <a:t>H </a:t>
            </a:r>
            <a:r>
              <a:rPr lang="en-GB" dirty="0" err="1">
                <a:solidFill>
                  <a:srgbClr val="000000"/>
                </a:solidFill>
              </a:rPr>
              <a:t>Korth</a:t>
            </a:r>
            <a:endParaRPr lang="en-GB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NASA/GSFC		</a:t>
            </a:r>
            <a:r>
              <a:rPr lang="en-GB" dirty="0">
                <a:solidFill>
                  <a:srgbClr val="000000"/>
                </a:solidFill>
              </a:rPr>
              <a:t>V </a:t>
            </a:r>
            <a:r>
              <a:rPr lang="en-GB" dirty="0" err="1">
                <a:solidFill>
                  <a:srgbClr val="000000"/>
                </a:solidFill>
              </a:rPr>
              <a:t>Kondratovich</a:t>
            </a:r>
            <a:endParaRPr lang="en-GB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MPE </a:t>
            </a:r>
            <a:r>
              <a:rPr lang="en-GB" dirty="0">
                <a:solidFill>
                  <a:srgbClr val="000000"/>
                </a:solidFill>
              </a:rPr>
              <a:t>			E </a:t>
            </a:r>
            <a:r>
              <a:rPr lang="en-GB" dirty="0" err="1">
                <a:solidFill>
                  <a:srgbClr val="000000"/>
                </a:solidFill>
              </a:rPr>
              <a:t>Georgescu</a:t>
            </a:r>
            <a:r>
              <a:rPr lang="en-GB" dirty="0">
                <a:solidFill>
                  <a:srgbClr val="000000"/>
                </a:solidFill>
              </a:rPr>
              <a:t>  </a:t>
            </a:r>
          </a:p>
          <a:p>
            <a:pPr hangingPunct="1">
              <a:lnSpc>
                <a:spcPct val="10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TUBS</a:t>
            </a:r>
            <a:r>
              <a:rPr lang="en-GB" dirty="0">
                <a:solidFill>
                  <a:srgbClr val="000000"/>
                </a:solidFill>
              </a:rPr>
              <a:t>			U </a:t>
            </a:r>
            <a:r>
              <a:rPr lang="en-GB" dirty="0" err="1">
                <a:solidFill>
                  <a:srgbClr val="000000"/>
                </a:solidFill>
              </a:rPr>
              <a:t>Auster</a:t>
            </a:r>
            <a:endParaRPr lang="en-GB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CETP</a:t>
            </a:r>
            <a:r>
              <a:rPr lang="en-GB" dirty="0">
                <a:solidFill>
                  <a:srgbClr val="000000"/>
                </a:solidFill>
              </a:rPr>
              <a:t> 			P Robert, O </a:t>
            </a:r>
            <a:r>
              <a:rPr lang="en-GB" dirty="0" err="1">
                <a:solidFill>
                  <a:srgbClr val="000000"/>
                </a:solidFill>
              </a:rPr>
              <a:t>LeContel</a:t>
            </a:r>
            <a:r>
              <a:rPr lang="en-GB" dirty="0">
                <a:solidFill>
                  <a:srgbClr val="000000"/>
                </a:solidFill>
              </a:rPr>
              <a:t> 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>
                <a:solidFill>
                  <a:srgbClr val="000000"/>
                </a:solidFill>
              </a:rPr>
              <a:t>Calgary</a:t>
            </a:r>
            <a:r>
              <a:rPr lang="en-GB" dirty="0">
                <a:solidFill>
                  <a:srgbClr val="000000"/>
                </a:solidFill>
              </a:rPr>
              <a:t> 			B </a:t>
            </a:r>
            <a:r>
              <a:rPr lang="en-GB" dirty="0" err="1">
                <a:solidFill>
                  <a:srgbClr val="000000"/>
                </a:solidFill>
              </a:rPr>
              <a:t>Jackel</a:t>
            </a:r>
            <a:r>
              <a:rPr lang="en-GB" dirty="0">
                <a:solidFill>
                  <a:srgbClr val="000000"/>
                </a:solidFill>
              </a:rPr>
              <a:t>, E Donovan  </a:t>
            </a:r>
          </a:p>
          <a:p>
            <a:pPr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>
              <a:solidFill>
                <a:srgbClr val="000000"/>
              </a:solidFill>
            </a:endParaRPr>
          </a:p>
          <a:p>
            <a:pPr hangingPunct="1">
              <a:lnSpc>
                <a:spcPct val="40000"/>
              </a:lnSpc>
              <a:spcBef>
                <a:spcPts val="7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 dirty="0">
              <a:solidFill>
                <a:srgbClr val="000000"/>
              </a:solidFill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54038" y="373062"/>
            <a:ext cx="7370762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Acknowledgements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304800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7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Trace / </a:t>
            </a:r>
            <a:r>
              <a:rPr lang="en-US" sz="2400" dirty="0">
                <a:solidFill>
                  <a:srgbClr val="000000"/>
                </a:solidFill>
              </a:rPr>
              <a:t>Orbit Plots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6934200" y="5638800"/>
            <a:ext cx="9906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4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			Trace/Orbit Plots - </a:t>
            </a:r>
            <a:r>
              <a:rPr lang="en-US" sz="2000" dirty="0" smtClean="0">
                <a:solidFill>
                  <a:srgbClr val="000000"/>
                </a:solidFill>
              </a:rPr>
              <a:t>AACGM/Ionosphere </a:t>
            </a:r>
            <a:r>
              <a:rPr lang="en-US" sz="2000" dirty="0">
                <a:solidFill>
                  <a:srgbClr val="000000"/>
                </a:solidFill>
              </a:rPr>
              <a:t>Trace Plot</a:t>
            </a: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7213" y="1828800"/>
            <a:ext cx="56388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457200" y="304800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7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Trace / Orbit Plots</a:t>
            </a: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6934200" y="5638800"/>
            <a:ext cx="9906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4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algn="ctr"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Trace </a:t>
            </a:r>
            <a:r>
              <a:rPr lang="en-US" sz="2000" dirty="0">
                <a:solidFill>
                  <a:srgbClr val="000000"/>
                </a:solidFill>
              </a:rPr>
              <a:t>/ Orbit Plots – XY Plot</a:t>
            </a: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1163" y="2024063"/>
            <a:ext cx="5837237" cy="4198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457200" y="304800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7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</a:rPr>
              <a:t>Trace / Orbit Plots</a:t>
            </a: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6934200" y="5638800"/>
            <a:ext cx="9906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4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algn="ctr"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Trace </a:t>
            </a:r>
            <a:r>
              <a:rPr lang="en-US" sz="2000" dirty="0">
                <a:solidFill>
                  <a:srgbClr val="000000"/>
                </a:solidFill>
              </a:rPr>
              <a:t>/ Orbit Plots – XZ Plot</a:t>
            </a: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817511"/>
            <a:ext cx="57150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319088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7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</a:rPr>
              <a:t>Trace / Orbit Plots</a:t>
            </a:r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6934200" y="5638800"/>
            <a:ext cx="990600" cy="773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24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5800" y="941388"/>
            <a:ext cx="78486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algn="ctr"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Position/Velocity vector plot - </a:t>
            </a:r>
            <a:r>
              <a:rPr lang="en-US" sz="2000" b="1" dirty="0" err="1" smtClean="0">
                <a:solidFill>
                  <a:srgbClr val="000000"/>
                </a:solidFill>
              </a:rPr>
              <a:t>plotxyvec</a:t>
            </a:r>
            <a:endParaRPr lang="en-US" sz="2000" b="1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3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124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8613" y="1600200"/>
            <a:ext cx="6858000" cy="4572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57200" y="304800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7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</a:rPr>
              <a:t>Best Place to Get Orbit Plots?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9290" y="996238"/>
            <a:ext cx="2935109" cy="435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THEMIS website!</a:t>
            </a:r>
            <a:endParaRPr lang="en-US" sz="2400" b="1" dirty="0"/>
          </a:p>
        </p:txBody>
      </p:sp>
      <p:pic>
        <p:nvPicPr>
          <p:cNvPr id="4" name="Picture 3" descr="orbit_plusrbsp_2013-03-17_00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9600" y="889001"/>
            <a:ext cx="5396088" cy="53960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3511" y="2582329"/>
            <a:ext cx="2150534" cy="1895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Quick</a:t>
            </a:r>
            <a:r>
              <a:rPr lang="en-US" dirty="0" smtClean="0">
                <a:solidFill>
                  <a:srgbClr val="000000"/>
                </a:solidFill>
              </a:rPr>
              <a:t> and</a:t>
            </a:r>
            <a:r>
              <a:rPr lang="en-US" b="1" dirty="0" smtClean="0">
                <a:solidFill>
                  <a:srgbClr val="000000"/>
                </a:solidFill>
              </a:rPr>
              <a:t> linkable, i.e., you can now copy + paste the URL </a:t>
            </a:r>
            <a:r>
              <a:rPr lang="en-US" dirty="0" smtClean="0">
                <a:solidFill>
                  <a:srgbClr val="000000"/>
                </a:solidFill>
              </a:rPr>
              <a:t>to summary plots </a:t>
            </a:r>
            <a:r>
              <a:rPr lang="en-US" b="1" dirty="0" smtClean="0">
                <a:solidFill>
                  <a:srgbClr val="000000"/>
                </a:solidFill>
              </a:rPr>
              <a:t>you generate </a:t>
            </a:r>
            <a:r>
              <a:rPr lang="en-US" dirty="0" smtClean="0">
                <a:solidFill>
                  <a:srgbClr val="000000"/>
                </a:solidFill>
              </a:rPr>
              <a:t>on the web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2444045" y="3530217"/>
            <a:ext cx="705555" cy="56828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 Box 1"/>
          <p:cNvSpPr txBox="1">
            <a:spLocks noChangeArrowheads="1"/>
          </p:cNvSpPr>
          <p:nvPr/>
        </p:nvSpPr>
        <p:spPr bwMode="auto">
          <a:xfrm>
            <a:off x="457200" y="457200"/>
            <a:ext cx="7315200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62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Mini Language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6934200" y="5638800"/>
            <a:ext cx="990600" cy="642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>
              <a:lnSpc>
                <a:spcPct val="100000"/>
              </a:lnSpc>
              <a:spcBef>
                <a:spcPts val="10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FFFFFF"/>
                </a:solidFill>
              </a:rPr>
              <a:t>reduced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457200" y="941388"/>
            <a:ext cx="8534400" cy="5335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 algn="ctr"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dirty="0" smtClean="0">
                <a:solidFill>
                  <a:srgbClr val="000000"/>
                </a:solidFill>
              </a:rPr>
              <a:t>THEMIS </a:t>
            </a:r>
            <a:r>
              <a:rPr lang="en-US" sz="2000" dirty="0">
                <a:solidFill>
                  <a:srgbClr val="000000"/>
                </a:solidFill>
              </a:rPr>
              <a:t>– Mini Language</a:t>
            </a:r>
          </a:p>
          <a:p>
            <a:pPr>
              <a:lnSpc>
                <a:spcPct val="67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   Simple scripting language has been written in IDL.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67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  This language allows access to some data analysis functionality in the IDL 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    virtual machine and eases manipulations of time series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dirty="0" err="1" smtClean="0">
                <a:solidFill>
                  <a:srgbClr val="000000"/>
                </a:solidFill>
              </a:rPr>
              <a:t>tplot</a:t>
            </a:r>
            <a:r>
              <a:rPr lang="en-US" dirty="0" smtClean="0">
                <a:solidFill>
                  <a:srgbClr val="000000"/>
                </a:solidFill>
              </a:rPr>
              <a:t>) data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67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  This language allows composition of statements and functions with order of </a:t>
            </a:r>
            <a:r>
              <a:rPr lang="en-US" dirty="0" smtClean="0">
                <a:solidFill>
                  <a:srgbClr val="000000"/>
                </a:solidFill>
              </a:rPr>
              <a:t>operations </a:t>
            </a:r>
            <a:r>
              <a:rPr lang="en-US" dirty="0">
                <a:solidFill>
                  <a:srgbClr val="000000"/>
                </a:solidFill>
              </a:rPr>
              <a:t>to give significant flexibility in statement </a:t>
            </a:r>
            <a:r>
              <a:rPr lang="en-US" dirty="0" smtClean="0">
                <a:solidFill>
                  <a:srgbClr val="000000"/>
                </a:solidFill>
              </a:rPr>
              <a:t>construction</a:t>
            </a: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   Examples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67000"/>
              </a:lnSpc>
              <a:buFont typeface="Arial" charset="0"/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	1:  Position to RE:   </a:t>
            </a: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			</a:t>
            </a:r>
            <a:r>
              <a:rPr lang="en-US" b="1" dirty="0" err="1" smtClean="0">
                <a:solidFill>
                  <a:srgbClr val="000000"/>
                </a:solidFill>
              </a:rPr>
              <a:t>calc</a:t>
            </a:r>
            <a:r>
              <a:rPr lang="en-US" b="1" dirty="0" err="1">
                <a:solidFill>
                  <a:srgbClr val="000000"/>
                </a:solidFill>
              </a:rPr>
              <a:t>,'"tha_pos_re</a:t>
            </a:r>
            <a:r>
              <a:rPr lang="en-US" b="1" dirty="0">
                <a:solidFill>
                  <a:srgbClr val="000000"/>
                </a:solidFill>
              </a:rPr>
              <a:t>" = "</a:t>
            </a:r>
            <a:r>
              <a:rPr lang="en-US" b="1" dirty="0" err="1">
                <a:solidFill>
                  <a:srgbClr val="000000"/>
                </a:solidFill>
              </a:rPr>
              <a:t>tha_state_pos</a:t>
            </a:r>
            <a:r>
              <a:rPr lang="en-US" b="1" dirty="0">
                <a:solidFill>
                  <a:srgbClr val="000000"/>
                </a:solidFill>
              </a:rPr>
              <a:t>"/6374.4’ 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 smtClean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</a:rPr>
              <a:t>2</a:t>
            </a:r>
            <a:r>
              <a:rPr lang="en-US" dirty="0">
                <a:solidFill>
                  <a:srgbClr val="000000"/>
                </a:solidFill>
              </a:rPr>
              <a:t>:  Natural log of total </a:t>
            </a:r>
            <a:r>
              <a:rPr lang="en-US" dirty="0" err="1">
                <a:solidFill>
                  <a:srgbClr val="000000"/>
                </a:solidFill>
              </a:rPr>
              <a:t>esa</a:t>
            </a:r>
            <a:r>
              <a:rPr lang="en-US" dirty="0">
                <a:solidFill>
                  <a:srgbClr val="000000"/>
                </a:solidFill>
              </a:rPr>
              <a:t> density: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	    </a:t>
            </a:r>
            <a:r>
              <a:rPr lang="en-US" dirty="0" smtClean="0">
                <a:solidFill>
                  <a:srgbClr val="000000"/>
                </a:solidFill>
              </a:rPr>
              <a:t>           </a:t>
            </a:r>
            <a:r>
              <a:rPr lang="en-US" b="1" dirty="0" err="1">
                <a:solidFill>
                  <a:srgbClr val="000000"/>
                </a:solidFill>
              </a:rPr>
              <a:t>calc,'"tha_density_log</a:t>
            </a:r>
            <a:r>
              <a:rPr lang="en-US" b="1" dirty="0">
                <a:solidFill>
                  <a:srgbClr val="000000"/>
                </a:solidFill>
              </a:rPr>
              <a:t>" = </a:t>
            </a:r>
            <a:r>
              <a:rPr lang="en-US" b="1" dirty="0" err="1">
                <a:solidFill>
                  <a:srgbClr val="000000"/>
                </a:solidFill>
              </a:rPr>
              <a:t>ln</a:t>
            </a:r>
            <a:r>
              <a:rPr lang="en-US" b="1" dirty="0">
                <a:solidFill>
                  <a:srgbClr val="000000"/>
                </a:solidFill>
              </a:rPr>
              <a:t>("</a:t>
            </a:r>
            <a:r>
              <a:rPr lang="en-US" b="1" dirty="0" err="1">
                <a:solidFill>
                  <a:srgbClr val="000000"/>
                </a:solidFill>
              </a:rPr>
              <a:t>tha_peir_density</a:t>
            </a:r>
            <a:r>
              <a:rPr lang="en-US" b="1" dirty="0">
                <a:solidFill>
                  <a:srgbClr val="000000"/>
                </a:solidFill>
              </a:rPr>
              <a:t>"+"</a:t>
            </a:r>
            <a:r>
              <a:rPr lang="en-US" b="1" dirty="0" err="1">
                <a:solidFill>
                  <a:srgbClr val="000000"/>
                </a:solidFill>
              </a:rPr>
              <a:t>tha_peer_density</a:t>
            </a:r>
            <a:r>
              <a:rPr lang="en-US" b="1" dirty="0">
                <a:solidFill>
                  <a:srgbClr val="000000"/>
                </a:solidFill>
              </a:rPr>
              <a:t>“) 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	3:  Store </a:t>
            </a:r>
            <a:r>
              <a:rPr lang="en-US" dirty="0" err="1">
                <a:solidFill>
                  <a:srgbClr val="000000"/>
                </a:solidFill>
              </a:rPr>
              <a:t>tplot</a:t>
            </a:r>
            <a:r>
              <a:rPr lang="en-US" dirty="0">
                <a:solidFill>
                  <a:srgbClr val="000000"/>
                </a:solidFill>
              </a:rPr>
              <a:t> data in non-</a:t>
            </a:r>
            <a:r>
              <a:rPr lang="en-US" dirty="0" err="1">
                <a:solidFill>
                  <a:srgbClr val="000000"/>
                </a:solidFill>
              </a:rPr>
              <a:t>tplot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idl</a:t>
            </a:r>
            <a:r>
              <a:rPr lang="en-US" dirty="0">
                <a:solidFill>
                  <a:srgbClr val="000000"/>
                </a:solidFill>
              </a:rPr>
              <a:t> variable:   </a:t>
            </a:r>
            <a:r>
              <a:rPr lang="en-US" b="1" dirty="0" err="1">
                <a:solidFill>
                  <a:srgbClr val="000000"/>
                </a:solidFill>
              </a:rPr>
              <a:t>calc,'var_data</a:t>
            </a:r>
            <a:r>
              <a:rPr lang="en-US" b="1" dirty="0">
                <a:solidFill>
                  <a:srgbClr val="000000"/>
                </a:solidFill>
              </a:rPr>
              <a:t> = "</a:t>
            </a:r>
            <a:r>
              <a:rPr lang="en-US" b="1" dirty="0" err="1">
                <a:solidFill>
                  <a:srgbClr val="000000"/>
                </a:solidFill>
              </a:rPr>
              <a:t>tha_efs</a:t>
            </a:r>
            <a:r>
              <a:rPr lang="en-US" b="1" dirty="0">
                <a:solidFill>
                  <a:srgbClr val="000000"/>
                </a:solidFill>
              </a:rPr>
              <a:t>“’ 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	4:  Average </a:t>
            </a:r>
            <a:r>
              <a:rPr lang="en-US" dirty="0" smtClean="0">
                <a:solidFill>
                  <a:srgbClr val="000000"/>
                </a:solidFill>
              </a:rPr>
              <a:t>magnetic </a:t>
            </a:r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ressure</a:t>
            </a:r>
            <a:r>
              <a:rPr lang="en-US" dirty="0">
                <a:solidFill>
                  <a:srgbClr val="000000"/>
                </a:solidFill>
              </a:rPr>
              <a:t>: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	     </a:t>
            </a:r>
            <a:r>
              <a:rPr lang="en-US" dirty="0" smtClean="0">
                <a:solidFill>
                  <a:srgbClr val="000000"/>
                </a:solidFill>
              </a:rPr>
              <a:t>         </a:t>
            </a:r>
            <a:r>
              <a:rPr lang="en-US" b="1" dirty="0" smtClean="0">
                <a:solidFill>
                  <a:srgbClr val="000000"/>
                </a:solidFill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</a:rPr>
              <a:t>calc</a:t>
            </a:r>
            <a:r>
              <a:rPr lang="en-US" b="1" dirty="0" err="1">
                <a:solidFill>
                  <a:srgbClr val="000000"/>
                </a:solidFill>
              </a:rPr>
              <a:t>,'Pb_avg</a:t>
            </a:r>
            <a:r>
              <a:rPr lang="en-US" b="1" dirty="0">
                <a:solidFill>
                  <a:srgbClr val="000000"/>
                </a:solidFill>
              </a:rPr>
              <a:t> = mean(0.01*total("</a:t>
            </a:r>
            <a:r>
              <a:rPr lang="en-US" b="1" dirty="0" err="1">
                <a:solidFill>
                  <a:srgbClr val="000000"/>
                </a:solidFill>
              </a:rPr>
              <a:t>tha_fgs_dsl</a:t>
            </a:r>
            <a:r>
              <a:rPr lang="en-US" b="1" dirty="0">
                <a:solidFill>
                  <a:srgbClr val="000000"/>
                </a:solidFill>
              </a:rPr>
              <a:t>"^2,2)/25.132741)‘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     Additional examples can be found in </a:t>
            </a:r>
            <a:r>
              <a:rPr lang="en-US" dirty="0" err="1">
                <a:solidFill>
                  <a:srgbClr val="000000"/>
                </a:solidFill>
              </a:rPr>
              <a:t>themis</a:t>
            </a:r>
            <a:r>
              <a:rPr lang="en-US" dirty="0">
                <a:solidFill>
                  <a:srgbClr val="000000"/>
                </a:solidFill>
              </a:rPr>
              <a:t>/examples/thm_crib_calc.pro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 </a:t>
            </a:r>
          </a:p>
          <a:p>
            <a:pPr>
              <a:lnSpc>
                <a:spcPct val="6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7439025" cy="49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Combined Particle Moments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-1608083" y="1701800"/>
            <a:ext cx="6629400" cy="515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hangingPunct="1">
              <a:spcBef>
                <a:spcPts val="675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2400" dirty="0">
              <a:solidFill>
                <a:srgbClr val="000000"/>
              </a:solidFill>
            </a:endParaRPr>
          </a:p>
          <a:p>
            <a:pPr marL="1844675" lvl="3" indent="-325438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To load data: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buFont typeface="Wingdings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probe = ‘d’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buFont typeface="Wingdings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trange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 = ‘2011-07-29/’ + [’13’,’14’]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buFont typeface="Wingdings"/>
              <a:buChar char="Ø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combined = 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thm_part_combine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($</a:t>
            </a:r>
          </a:p>
          <a:p>
            <a:pPr marL="2540000" lvl="5" indent="-287338"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probe=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probe,trange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trange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,$</a:t>
            </a:r>
          </a:p>
          <a:p>
            <a:pPr marL="2540000" lvl="5" indent="-287338"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esa_datatype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=‘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peif’,sst_datatype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=$</a:t>
            </a:r>
          </a:p>
          <a:p>
            <a:pPr marL="2540000" lvl="5" indent="-287338"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‘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psif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’)</a:t>
            </a:r>
          </a:p>
          <a:p>
            <a:pPr marL="1844675" lvl="3" indent="-325438" hangingPunct="1">
              <a:lnSpc>
                <a:spcPct val="100000"/>
              </a:lnSpc>
              <a:spcBef>
                <a:spcPts val="450"/>
              </a:spcBef>
              <a:buFont typeface="Arial" charset="0"/>
              <a:buChar char="–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dirty="0" smtClean="0">
                <a:solidFill>
                  <a:srgbClr val="000000"/>
                </a:solidFill>
              </a:rPr>
              <a:t>To plot data: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thm_part_products,dist_array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=combined,$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outputs=‘energy’</a:t>
            </a:r>
          </a:p>
          <a:p>
            <a:pPr marL="2311400" lvl="4" indent="-287338" hangingPunct="1">
              <a:lnSpc>
                <a:spcPct val="100000"/>
              </a:lnSpc>
              <a:spcBef>
                <a:spcPts val="40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&gt; </a:t>
            </a:r>
            <a:r>
              <a:rPr lang="en-GB" sz="1200" dirty="0" err="1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tplot,’thd_ptiff_eflux_energy</a:t>
            </a:r>
            <a:r>
              <a:rPr lang="en-GB" sz="1200" dirty="0" smtClean="0">
                <a:solidFill>
                  <a:srgbClr val="000000"/>
                </a:solidFill>
                <a:latin typeface="Courier New" pitchFamily="49" charset="0"/>
                <a:cs typeface="Courier New" pitchFamily="49" charset="0"/>
              </a:rPr>
              <a:t>’</a:t>
            </a:r>
            <a:endParaRPr lang="en-GB" sz="1200" dirty="0">
              <a:solidFill>
                <a:srgbClr val="000000"/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84486" y="1513708"/>
            <a:ext cx="4792498" cy="4792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1"/>
          <p:cNvSpPr txBox="1">
            <a:spLocks noChangeArrowheads="1"/>
          </p:cNvSpPr>
          <p:nvPr/>
        </p:nvSpPr>
        <p:spPr bwMode="auto">
          <a:xfrm>
            <a:off x="2057400" y="2617788"/>
            <a:ext cx="5638800" cy="10398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 hangingPunct="1">
              <a:lnSpc>
                <a:spcPct val="66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6" charset="0"/>
              </a:rPr>
              <a:t>THEMIS Data Analysis Software</a:t>
            </a:r>
          </a:p>
          <a:p>
            <a:pPr algn="ctr" hangingPunct="1">
              <a:lnSpc>
                <a:spcPct val="66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>
                <a:solidFill>
                  <a:srgbClr val="000000"/>
                </a:solidFill>
                <a:latin typeface="Times New Roman" pitchFamily="16" charset="0"/>
              </a:rPr>
              <a:t>Graphical User Interface</a:t>
            </a:r>
          </a:p>
          <a:p>
            <a:pPr algn="ctr" hangingPunct="1">
              <a:lnSpc>
                <a:spcPct val="66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320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 Box 1"/>
          <p:cNvSpPr txBox="1">
            <a:spLocks noChangeArrowheads="1"/>
          </p:cNvSpPr>
          <p:nvPr/>
        </p:nvSpPr>
        <p:spPr bwMode="auto">
          <a:xfrm>
            <a:off x="3657600" y="457200"/>
            <a:ext cx="417353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Graphical User Interface 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624013"/>
            <a:ext cx="4953000" cy="4624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5800" y="914400"/>
            <a:ext cx="8077200" cy="130967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The GUI is the quickest and easiest way to learn TDAS functionality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To run the </a:t>
            </a:r>
            <a:r>
              <a:rPr lang="en-US" dirty="0" smtClean="0">
                <a:solidFill>
                  <a:srgbClr val="000000"/>
                </a:solidFill>
              </a:rPr>
              <a:t>GUI, </a:t>
            </a:r>
            <a:r>
              <a:rPr lang="en-US" dirty="0">
                <a:solidFill>
                  <a:srgbClr val="000000"/>
                </a:solidFill>
              </a:rPr>
              <a:t>type:   </a:t>
            </a:r>
            <a:r>
              <a:rPr lang="en-US" dirty="0" err="1" smtClean="0">
                <a:solidFill>
                  <a:srgbClr val="000000"/>
                </a:solidFill>
              </a:rPr>
              <a:t>idl</a:t>
            </a:r>
            <a:r>
              <a:rPr lang="en-US" dirty="0" smtClean="0">
                <a:solidFill>
                  <a:srgbClr val="000000"/>
                </a:solidFill>
              </a:rPr>
              <a:t>&gt;  </a:t>
            </a:r>
            <a:r>
              <a:rPr lang="en-US" b="1" dirty="0" err="1" smtClean="0">
                <a:solidFill>
                  <a:srgbClr val="000000"/>
                </a:solidFill>
              </a:rPr>
              <a:t>thm_gui</a:t>
            </a:r>
            <a:endParaRPr lang="en-US" b="1" dirty="0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993775" y="1704975"/>
            <a:ext cx="84455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Menu Bar</a:t>
            </a: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074738" y="1905000"/>
            <a:ext cx="76041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Tool Bar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917575" y="3505200"/>
            <a:ext cx="94456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Main graph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area</a:t>
            </a:r>
          </a:p>
        </p:txBody>
      </p:sp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957263" y="5867400"/>
            <a:ext cx="895350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Status Bar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7469188" y="1828800"/>
            <a:ext cx="12366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Window Resize</a:t>
            </a:r>
          </a:p>
        </p:txBody>
      </p:sp>
      <p:cxnSp>
        <p:nvCxnSpPr>
          <p:cNvPr id="39945" name="AutoShape 9"/>
          <p:cNvCxnSpPr>
            <a:cxnSpLocks noChangeShapeType="1"/>
          </p:cNvCxnSpPr>
          <p:nvPr/>
        </p:nvCxnSpPr>
        <p:spPr bwMode="auto">
          <a:xfrm>
            <a:off x="1828800" y="1828800"/>
            <a:ext cx="457200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262699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6" name="AutoShape 10"/>
          <p:cNvCxnSpPr>
            <a:cxnSpLocks noChangeShapeType="1"/>
          </p:cNvCxnSpPr>
          <p:nvPr/>
        </p:nvCxnSpPr>
        <p:spPr bwMode="auto">
          <a:xfrm flipV="1">
            <a:off x="1828800" y="1981200"/>
            <a:ext cx="457200" cy="61913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262699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7" name="AutoShape 11"/>
          <p:cNvCxnSpPr>
            <a:cxnSpLocks noChangeShapeType="1"/>
          </p:cNvCxnSpPr>
          <p:nvPr/>
        </p:nvCxnSpPr>
        <p:spPr bwMode="auto">
          <a:xfrm>
            <a:off x="1828800" y="3657600"/>
            <a:ext cx="457200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262699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8" name="AutoShape 12"/>
          <p:cNvCxnSpPr>
            <a:cxnSpLocks noChangeShapeType="1"/>
          </p:cNvCxnSpPr>
          <p:nvPr/>
        </p:nvCxnSpPr>
        <p:spPr bwMode="auto">
          <a:xfrm>
            <a:off x="1828800" y="6019800"/>
            <a:ext cx="457200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262699"/>
            </a:solidFill>
            <a:round/>
            <a:headEnd/>
            <a:tailEnd type="triangle" w="med" len="med"/>
          </a:ln>
          <a:effectLst/>
        </p:spPr>
      </p:cxnSp>
      <p:cxnSp>
        <p:nvCxnSpPr>
          <p:cNvPr id="39949" name="AutoShape 13"/>
          <p:cNvCxnSpPr>
            <a:cxnSpLocks noChangeShapeType="1"/>
          </p:cNvCxnSpPr>
          <p:nvPr/>
        </p:nvCxnSpPr>
        <p:spPr bwMode="auto">
          <a:xfrm flipH="1" flipV="1">
            <a:off x="4876800" y="1979613"/>
            <a:ext cx="2590800" cy="1587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262699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1"/>
          <p:cNvSpPr txBox="1">
            <a:spLocks noChangeArrowheads="1"/>
          </p:cNvSpPr>
          <p:nvPr/>
        </p:nvSpPr>
        <p:spPr bwMode="auto">
          <a:xfrm>
            <a:off x="4419600" y="457200"/>
            <a:ext cx="3411538" cy="60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Loading Data – GUI </a:t>
            </a:r>
          </a:p>
        </p:txBody>
      </p:sp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685800" y="914400"/>
            <a:ext cx="5257800" cy="850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u="sng" dirty="0">
                <a:solidFill>
                  <a:srgbClr val="000000"/>
                </a:solidFill>
              </a:rPr>
              <a:t>To Load Data: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Select Load Data under the File menu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Select Instrument Type: </a:t>
            </a:r>
            <a:r>
              <a:rPr lang="en-US" sz="1200" dirty="0" err="1">
                <a:solidFill>
                  <a:srgbClr val="000000"/>
                </a:solidFill>
              </a:rPr>
              <a:t>fgm</a:t>
            </a:r>
            <a:r>
              <a:rPr lang="en-US" sz="1200" dirty="0">
                <a:solidFill>
                  <a:srgbClr val="000000"/>
                </a:solidFill>
              </a:rPr>
              <a:t>, Level2: </a:t>
            </a:r>
            <a:r>
              <a:rPr lang="en-US" sz="1200" dirty="0" err="1">
                <a:solidFill>
                  <a:srgbClr val="000000"/>
                </a:solidFill>
              </a:rPr>
              <a:t>fgs_dsl</a:t>
            </a:r>
            <a:r>
              <a:rPr lang="en-US" sz="1200" dirty="0">
                <a:solidFill>
                  <a:srgbClr val="000000"/>
                </a:solidFill>
              </a:rPr>
              <a:t>, Click Right arrow button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Select Instrument Type: </a:t>
            </a:r>
            <a:r>
              <a:rPr lang="en-US" sz="1200" dirty="0" err="1">
                <a:solidFill>
                  <a:srgbClr val="000000"/>
                </a:solidFill>
              </a:rPr>
              <a:t>esa</a:t>
            </a:r>
            <a:r>
              <a:rPr lang="en-US" sz="1200" dirty="0">
                <a:solidFill>
                  <a:srgbClr val="000000"/>
                </a:solidFill>
              </a:rPr>
              <a:t>, Level1: </a:t>
            </a:r>
            <a:r>
              <a:rPr lang="en-US" sz="1200" dirty="0" err="1">
                <a:solidFill>
                  <a:srgbClr val="000000"/>
                </a:solidFill>
              </a:rPr>
              <a:t>peef</a:t>
            </a:r>
            <a:r>
              <a:rPr lang="en-US" sz="1200" dirty="0">
                <a:solidFill>
                  <a:srgbClr val="000000"/>
                </a:solidFill>
              </a:rPr>
              <a:t>, Click Right arrow button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989638" cy="435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401638" y="373062"/>
            <a:ext cx="7370762" cy="46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Space Based Instruments</a:t>
            </a: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09600" y="1062038"/>
            <a:ext cx="7772400" cy="4881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3048000"/>
            <a:ext cx="4579938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2000" y="1066800"/>
            <a:ext cx="3810000" cy="14758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 anchor="ctr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 dirty="0">
                <a:solidFill>
                  <a:srgbClr val="000000"/>
                </a:solidFill>
              </a:rPr>
              <a:t>FIELDS INSTRUMENTS: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EFI - Electric Field Instruments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FGM - Flux Gate Magnetometer 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SCM - Search Coil Magnetometers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953000" y="1066800"/>
            <a:ext cx="3581400" cy="1462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 dirty="0">
                <a:solidFill>
                  <a:srgbClr val="000000"/>
                </a:solidFill>
              </a:rPr>
              <a:t>PARTICLE INSTRUMENTS: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ESA - Electrostatic Analyzer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SST - Solid State Telescope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6620" y="914482"/>
            <a:ext cx="4617157" cy="539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85800" y="914400"/>
            <a:ext cx="3005667" cy="178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u="sng" dirty="0">
                <a:solidFill>
                  <a:srgbClr val="000000"/>
                </a:solidFill>
              </a:rPr>
              <a:t>To Load </a:t>
            </a:r>
            <a:r>
              <a:rPr lang="en-US" sz="1400" b="1" u="sng" dirty="0" err="1" smtClean="0">
                <a:solidFill>
                  <a:srgbClr val="000000"/>
                </a:solidFill>
              </a:rPr>
              <a:t>CDAWeb</a:t>
            </a:r>
            <a:r>
              <a:rPr lang="en-US" sz="1400" b="1" u="sng" dirty="0" smtClean="0">
                <a:solidFill>
                  <a:srgbClr val="000000"/>
                </a:solidFill>
              </a:rPr>
              <a:t> Data</a:t>
            </a:r>
            <a:r>
              <a:rPr lang="en-US" sz="1400" u="sng" dirty="0">
                <a:solidFill>
                  <a:srgbClr val="000000"/>
                </a:solidFill>
              </a:rPr>
              <a:t>: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- Select ‘Load Data using </a:t>
            </a:r>
            <a:r>
              <a:rPr lang="en-US" sz="1200" dirty="0" err="1" smtClean="0">
                <a:solidFill>
                  <a:srgbClr val="000000"/>
                </a:solidFill>
              </a:rPr>
              <a:t>CDAWeb</a:t>
            </a:r>
            <a:r>
              <a:rPr lang="en-US" sz="1200" dirty="0" smtClean="0">
                <a:solidFill>
                  <a:srgbClr val="000000"/>
                </a:solidFill>
              </a:rPr>
              <a:t>’ </a:t>
            </a:r>
            <a:r>
              <a:rPr lang="en-US" sz="1200" dirty="0">
                <a:solidFill>
                  <a:srgbClr val="000000"/>
                </a:solidFill>
              </a:rPr>
              <a:t>under the File menu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- Select Mission Group (i.e., TWINS, Cluster, etc.)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- Select the Instrument Type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- Click ‘Find </a:t>
            </a:r>
            <a:r>
              <a:rPr lang="en-US" sz="1200" dirty="0" err="1" smtClean="0">
                <a:solidFill>
                  <a:srgbClr val="000000"/>
                </a:solidFill>
              </a:rPr>
              <a:t>Datasets’</a:t>
            </a:r>
            <a:endParaRPr lang="en-US" sz="1200" dirty="0" smtClean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Select variable or dataset to download</a:t>
            </a:r>
          </a:p>
          <a:p>
            <a:pPr hangingPunct="1">
              <a:lnSpc>
                <a:spcPct val="100000"/>
              </a:lnSpc>
              <a:buClrTx/>
              <a:buFontTx/>
              <a:buChar char="-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 dirty="0" smtClean="0">
                <a:solidFill>
                  <a:srgbClr val="000000"/>
                </a:solidFill>
              </a:rPr>
              <a:t> Click ‘Get </a:t>
            </a:r>
            <a:r>
              <a:rPr lang="en-US" sz="1200" dirty="0" err="1" smtClean="0">
                <a:solidFill>
                  <a:srgbClr val="000000"/>
                </a:solidFill>
              </a:rPr>
              <a:t>CDAWeb</a:t>
            </a:r>
            <a:r>
              <a:rPr lang="en-US" sz="1200" dirty="0" smtClean="0">
                <a:solidFill>
                  <a:srgbClr val="000000"/>
                </a:solidFill>
              </a:rPr>
              <a:t> Data’</a:t>
            </a:r>
            <a:endParaRPr lang="en-US" sz="1200" dirty="0">
              <a:solidFill>
                <a:srgbClr val="000000"/>
              </a:solidFill>
            </a:endParaRPr>
          </a:p>
        </p:txBody>
      </p:sp>
      <p:cxnSp>
        <p:nvCxnSpPr>
          <p:cNvPr id="5" name="Shape 4"/>
          <p:cNvCxnSpPr>
            <a:stCxn id="3" idx="2"/>
            <a:endCxn id="5122" idx="1"/>
          </p:cNvCxnSpPr>
          <p:nvPr/>
        </p:nvCxnSpPr>
        <p:spPr bwMode="auto">
          <a:xfrm rot="16200000" flipH="1">
            <a:off x="2505443" y="2381241"/>
            <a:ext cx="914368" cy="1547986"/>
          </a:xfrm>
          <a:prstGeom prst="bentConnector2">
            <a:avLst/>
          </a:prstGeom>
          <a:ln>
            <a:headEnd type="none" w="med" len="med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1"/>
          <p:cNvSpPr txBox="1">
            <a:spLocks noChangeArrowheads="1"/>
          </p:cNvSpPr>
          <p:nvPr/>
        </p:nvSpPr>
        <p:spPr bwMode="auto">
          <a:xfrm>
            <a:off x="4419600" y="457200"/>
            <a:ext cx="34115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Plotting Data - GUI</a:t>
            </a: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685800" y="903288"/>
            <a:ext cx="5257800" cy="1216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400" u="sng">
                <a:solidFill>
                  <a:srgbClr val="000000"/>
                </a:solidFill>
              </a:rPr>
              <a:t>To Plot Data: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Select Plot/Layout Options… under the Graph menu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Select tha_fgl_dsl, Click Line button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Click Panels Add button, Select tha_fgl_dsl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200">
                <a:solidFill>
                  <a:srgbClr val="000000"/>
                </a:solidFill>
              </a:rPr>
              <a:t>Click Panels Add button, Select tha_peef_en_counts_L1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1200">
              <a:solidFill>
                <a:srgbClr val="000000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057400"/>
            <a:ext cx="6858000" cy="4219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1"/>
          <p:cNvSpPr txBox="1">
            <a:spLocks noChangeArrowheads="1"/>
          </p:cNvSpPr>
          <p:nvPr/>
        </p:nvSpPr>
        <p:spPr bwMode="auto">
          <a:xfrm>
            <a:off x="4419600" y="457200"/>
            <a:ext cx="3411538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Plotting Data - GUI</a:t>
            </a: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685800" y="1981200"/>
            <a:ext cx="28956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With a few clicks of the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button the user can load, 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analyze, and plot data.</a:t>
            </a:r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3810000" y="990600"/>
            <a:ext cx="4035425" cy="5284788"/>
            <a:chOff x="2400" y="624"/>
            <a:chExt cx="2542" cy="3329"/>
          </a:xfrm>
        </p:grpSpPr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624"/>
              <a:ext cx="2542" cy="332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2938" y="1104"/>
              <a:ext cx="1373" cy="1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  <a:buClrTx/>
                <a:buFontTx/>
                <a:buNone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000">
                  <a:solidFill>
                    <a:srgbClr val="262626"/>
                  </a:solidFill>
                </a:rPr>
                <a:t>Example Plot – FGM and ESA Data</a:t>
              </a:r>
            </a:p>
          </p:txBody>
        </p:sp>
      </p:grp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85800" y="6429375"/>
            <a:ext cx="7788275" cy="2805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hangingPunct="1">
              <a:buClrTx/>
              <a:buFontTx/>
              <a:buNone/>
              <a:tabLst>
                <a:tab pos="0" algn="l"/>
                <a:tab pos="3694113" algn="ctr"/>
                <a:tab pos="7575550" algn="r"/>
                <a:tab pos="8229600" algn="l"/>
                <a:tab pos="91440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THEMIS Science Software Training	Software − </a:t>
            </a:r>
            <a:fld id="{97DC6D79-841A-4CD8-A699-4E027D24F5A4}" type="slidenum">
              <a:rPr lang="en-US" sz="1300">
                <a:solidFill>
                  <a:srgbClr val="000000"/>
                </a:solidFill>
              </a:rPr>
              <a:pPr hangingPunct="1">
                <a:buClrTx/>
                <a:buFontTx/>
                <a:buNone/>
                <a:tabLst>
                  <a:tab pos="0" algn="l"/>
                  <a:tab pos="3694113" algn="ctr"/>
                  <a:tab pos="7575550" algn="r"/>
                  <a:tab pos="8229600" algn="l"/>
                  <a:tab pos="9144000" algn="l"/>
                  <a:tab pos="10058400" algn="l"/>
                  <a:tab pos="10515600" algn="l"/>
                </a:tabLst>
              </a:pPr>
              <a:t>42</a:t>
            </a:fld>
            <a:r>
              <a:rPr lang="en-US" sz="1300" dirty="0">
                <a:solidFill>
                  <a:srgbClr val="000000"/>
                </a:solidFill>
              </a:rPr>
              <a:t>	</a:t>
            </a:r>
            <a:r>
              <a:rPr lang="en-US" sz="1300" dirty="0" smtClean="0">
                <a:solidFill>
                  <a:srgbClr val="000000"/>
                </a:solidFill>
              </a:rPr>
              <a:t>, </a:t>
            </a:r>
            <a:r>
              <a:rPr lang="en-US" sz="1300" dirty="0">
                <a:solidFill>
                  <a:srgbClr val="000000"/>
                </a:solidFill>
              </a:rPr>
              <a:t>2012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1890713"/>
            <a:ext cx="404812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23733" y="457200"/>
            <a:ext cx="420740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Plotting GOES Overviews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47046" y="1190978"/>
            <a:ext cx="7126111" cy="3678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err="1" smtClean="0">
                <a:solidFill>
                  <a:srgbClr val="000000"/>
                </a:solidFill>
              </a:rPr>
              <a:t>Plugins</a:t>
            </a:r>
            <a:r>
              <a:rPr lang="en-US" dirty="0" smtClean="0">
                <a:solidFill>
                  <a:srgbClr val="000000"/>
                </a:solidFill>
              </a:rPr>
              <a:t> menu -&gt; ‘Generate GOES Overview Plot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3623733" y="457200"/>
            <a:ext cx="420740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Plotting GOES Overviews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021" y="959555"/>
            <a:ext cx="4086578" cy="5400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23733" y="457200"/>
            <a:ext cx="420740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Magnetic Field Models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3488" y="1058917"/>
            <a:ext cx="37909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4951" y="1481959"/>
            <a:ext cx="4587766" cy="1122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The GUI is now able to: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- Model the field at the S/C position</a:t>
            </a:r>
          </a:p>
          <a:p>
            <a:pPr>
              <a:buFontTx/>
              <a:buChar char="-"/>
            </a:pPr>
            <a:r>
              <a:rPr lang="en-US" b="1" dirty="0" smtClean="0">
                <a:solidFill>
                  <a:schemeClr val="tx1"/>
                </a:solidFill>
              </a:rPr>
              <a:t>Trace the field </a:t>
            </a:r>
            <a:r>
              <a:rPr lang="en-US" dirty="0" smtClean="0">
                <a:solidFill>
                  <a:schemeClr val="tx1"/>
                </a:solidFill>
              </a:rPr>
              <a:t>from the position to the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b="1" dirty="0" smtClean="0">
                <a:solidFill>
                  <a:schemeClr val="tx1"/>
                </a:solidFill>
              </a:rPr>
              <a:t> ionosphere </a:t>
            </a:r>
            <a:r>
              <a:rPr lang="en-US" dirty="0" smtClean="0">
                <a:solidFill>
                  <a:schemeClr val="tx1"/>
                </a:solidFill>
              </a:rPr>
              <a:t>and </a:t>
            </a:r>
            <a:r>
              <a:rPr lang="en-US" b="1" dirty="0" smtClean="0">
                <a:solidFill>
                  <a:schemeClr val="tx1"/>
                </a:solidFill>
              </a:rPr>
              <a:t>equator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"/>
          <p:cNvSpPr txBox="1">
            <a:spLocks noChangeArrowheads="1"/>
          </p:cNvSpPr>
          <p:nvPr/>
        </p:nvSpPr>
        <p:spPr bwMode="auto">
          <a:xfrm>
            <a:off x="3623733" y="457200"/>
            <a:ext cx="4207405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 smtClean="0">
                <a:solidFill>
                  <a:srgbClr val="000000"/>
                </a:solidFill>
              </a:rPr>
              <a:t>Magnetic Field Models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2784" y="902270"/>
            <a:ext cx="4112506" cy="5435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609600" y="914400"/>
            <a:ext cx="8001000" cy="7218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Slices of 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3d particle 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velocity distributions</a:t>
            </a: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           					 To start:  1) Command line: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thm_ui_slice2d</a:t>
            </a:r>
            <a:endParaRPr lang="en-US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-381000" y="153987"/>
            <a:ext cx="8212138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200" dirty="0" smtClean="0">
                <a:solidFill>
                  <a:srgbClr val="000000"/>
                </a:solidFill>
              </a:rPr>
              <a:t>Particle </a:t>
            </a:r>
            <a:r>
              <a:rPr lang="en-US" sz="2200" dirty="0">
                <a:solidFill>
                  <a:srgbClr val="000000"/>
                </a:solidFill>
              </a:rPr>
              <a:t>Velocity Slices</a:t>
            </a:r>
          </a:p>
          <a:p>
            <a:pPr algn="r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76818"/>
            <a:ext cx="2800078" cy="487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 descr="H:\slic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133600"/>
            <a:ext cx="4475934" cy="3675254"/>
          </a:xfrm>
          <a:prstGeom prst="rect">
            <a:avLst/>
          </a:prstGeom>
          <a:noFill/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267200" y="1676400"/>
            <a:ext cx="3895805" cy="22937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5000" rIns="90000" bIns="45000">
            <a:spAutoFit/>
          </a:bodyPr>
          <a:lstStyle/>
          <a:p>
            <a:pPr>
              <a:lnSpc>
                <a:spcPct val="5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2) GUI: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6" charset="0"/>
              </a:rPr>
              <a:t>Analysis</a:t>
            </a:r>
            <a:r>
              <a:rPr lang="en-US" dirty="0" smtClean="0">
                <a:solidFill>
                  <a:srgbClr val="000000"/>
                </a:solidFill>
                <a:latin typeface="Times New Roman" pitchFamily="16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Times New Roman" pitchFamily="16" charset="0"/>
              </a:rPr>
              <a:t>&gt;</a:t>
            </a:r>
            <a:r>
              <a:rPr lang="en-US" b="1" dirty="0">
                <a:solidFill>
                  <a:srgbClr val="000000"/>
                </a:solidFill>
                <a:latin typeface="Times New Roman" pitchFamily="16" charset="0"/>
              </a:rPr>
              <a:t>Velocity Slices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718766" y="2057400"/>
            <a:ext cx="7236574" cy="2553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6" charset="0"/>
              </a:rPr>
              <a:t>Backup slides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smtClean="0">
                <a:solidFill>
                  <a:srgbClr val="000000"/>
                </a:solidFill>
                <a:latin typeface="Times New Roman" pitchFamily="16" charset="0"/>
              </a:rPr>
              <a:t>THEMIS </a:t>
            </a:r>
            <a:r>
              <a:rPr lang="en-US" sz="3200" dirty="0">
                <a:solidFill>
                  <a:srgbClr val="000000"/>
                </a:solidFill>
                <a:latin typeface="Times New Roman" pitchFamily="16" charset="0"/>
              </a:rPr>
              <a:t>software for GBO all-sky imager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6" charset="0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latin typeface="Times New Roman" pitchFamily="16" charset="0"/>
              </a:rPr>
              <a:t>hm_crib_asi.pro</a:t>
            </a:r>
            <a:endParaRPr lang="en-US" sz="3200" dirty="0">
              <a:solidFill>
                <a:srgbClr val="000000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 err="1">
                <a:solidFill>
                  <a:srgbClr val="000000"/>
                </a:solidFill>
                <a:latin typeface="Times New Roman" pitchFamily="16" charset="0"/>
              </a:rPr>
              <a:t>Harald</a:t>
            </a:r>
            <a:r>
              <a:rPr lang="en-US" sz="3200" dirty="0">
                <a:solidFill>
                  <a:srgbClr val="000000"/>
                </a:solidFill>
                <a:latin typeface="Times New Roman" pitchFamily="16" charset="0"/>
              </a:rPr>
              <a:t> U. Frey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3200" dirty="0">
                <a:solidFill>
                  <a:srgbClr val="000000"/>
                </a:solidFill>
                <a:latin typeface="Times New Roman" pitchFamily="16" charset="0"/>
              </a:rPr>
              <a:t>(updated November 2011)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4803775" y="304800"/>
            <a:ext cx="3108325" cy="4556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THEMIS GBO network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" y="1143000"/>
            <a:ext cx="8572500" cy="480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457200" y="373063"/>
            <a:ext cx="7370763" cy="465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Ground Based/Processed Data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838200" y="1143000"/>
            <a:ext cx="4572000" cy="471624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 dirty="0">
                <a:solidFill>
                  <a:srgbClr val="000000"/>
                </a:solidFill>
              </a:rPr>
              <a:t>GROUND BASED</a:t>
            </a:r>
            <a:r>
              <a:rPr lang="en-US" b="1" u="sng" dirty="0" smtClean="0">
                <a:solidFill>
                  <a:srgbClr val="000000"/>
                </a:solidFill>
              </a:rPr>
              <a:t>: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ASI – All-Sky Imager Array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GMAG – Magnetometer Array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 u="sng" dirty="0">
                <a:solidFill>
                  <a:srgbClr val="000000"/>
                </a:solidFill>
              </a:rPr>
              <a:t>PROCESSED DATA</a:t>
            </a:r>
            <a:r>
              <a:rPr lang="en-US" b="1" u="sng" dirty="0" smtClean="0">
                <a:solidFill>
                  <a:srgbClr val="000000"/>
                </a:solidFill>
              </a:rPr>
              <a:t>: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FBK – Filter Bank</a:t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>
                <a:solidFill>
                  <a:srgbClr val="000000"/>
                </a:solidFill>
              </a:rPr>
              <a:t>FIT – Onboard Spin-Fit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FFT – Fast Fourier Transform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MOM – Onboard Moments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>
                <a:solidFill>
                  <a:srgbClr val="000000"/>
                </a:solidFill>
              </a:rPr>
              <a:t>STATE – Spacecraft state vectors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  <a:p>
            <a:pPr hangingPunct="1">
              <a:lnSpc>
                <a:spcPct val="80000"/>
              </a:lnSpc>
              <a:spcBef>
                <a:spcPts val="50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94210" name="Picture 2" descr="http://themis.ssl.berkeley.edu/images/pictures/auror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066800"/>
            <a:ext cx="3810000" cy="2867025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4113213" y="304800"/>
            <a:ext cx="3732212" cy="4556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All-sky imager data products</a:t>
            </a: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7463" y="1219200"/>
            <a:ext cx="9129712" cy="484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marL="457200" indent="-455613" hangingPunct="1">
              <a:lnSpc>
                <a:spcPct val="100000"/>
              </a:lnSpc>
              <a:buSzPct val="45000"/>
              <a:buFont typeface="Times New Roman" pitchFamily="16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</a:rPr>
              <a:t>Keograms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 along local magnetic meridian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Delivered daily jpeg-compressed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Reprocessed ½ year later with full resolution images</a:t>
            </a:r>
          </a:p>
          <a:p>
            <a:pPr marL="457200" indent="-455613" hangingPunct="1">
              <a:lnSpc>
                <a:spcPct val="100000"/>
              </a:lnSpc>
              <a:buSzPct val="45000"/>
              <a:buFont typeface="Times New Roman" pitchFamily="16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</a:rPr>
              <a:t>Geomagnetically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 mapped thumbnail images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Delivered daily using square-root intensity compression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1024 pixels within +-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80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magnetic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latitude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and ~+-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120 longitude</a:t>
            </a:r>
            <a:endParaRPr lang="en-US" sz="2400" dirty="0">
              <a:solidFill>
                <a:srgbClr val="000000"/>
              </a:solidFill>
              <a:latin typeface="Times New Roman" pitchFamily="16" charset="0"/>
            </a:endParaRP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3 seconds temporal resolution</a:t>
            </a:r>
          </a:p>
          <a:p>
            <a:pPr marL="457200" indent="-455613" hangingPunct="1">
              <a:lnSpc>
                <a:spcPct val="100000"/>
              </a:lnSpc>
              <a:buSzPct val="45000"/>
              <a:buFont typeface="Times New Roman" pitchFamily="16" charset="0"/>
              <a:buAutoNum type="arabicPeriod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Full resolution images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256x256 pixels covering about 600 km radius around station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Delivered about ½ year later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3 seconds temporal resolution</a:t>
            </a:r>
          </a:p>
          <a:p>
            <a:pPr marL="914400" lvl="1" indent="-455613" hangingPunct="1">
              <a:lnSpc>
                <a:spcPct val="100000"/>
              </a:lnSpc>
              <a:buSzPct val="45000"/>
              <a:buFont typeface="Wingdings 2" charset="2"/>
              <a:buChar char="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Full 16 bit intensity scale</a:t>
            </a:r>
          </a:p>
          <a:p>
            <a:pPr marL="457200" indent="-455613" hangingPunct="1">
              <a:lnSpc>
                <a:spcPct val="100000"/>
              </a:lnSpc>
              <a:buClr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endParaRPr lang="en-US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3198813" y="304800"/>
            <a:ext cx="4721225" cy="4556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Daily overview of selected 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</a:rPr>
              <a:t>keograms</a:t>
            </a:r>
            <a:endParaRPr lang="en-US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3074" name="Picture 2" descr="H:\asi_overvie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375" y="1365608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4416425" y="304800"/>
            <a:ext cx="3441700" cy="4556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Zoom into interesting time</a:t>
            </a:r>
          </a:p>
        </p:txBody>
      </p:sp>
      <p:pic>
        <p:nvPicPr>
          <p:cNvPr id="4098" name="Picture 2" descr="H:\asi_zoomed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0237" y="1364676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806825" y="304800"/>
            <a:ext cx="4110038" cy="455613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Watch “movie” of single station</a:t>
            </a:r>
          </a:p>
        </p:txBody>
      </p:sp>
      <p:pic>
        <p:nvPicPr>
          <p:cNvPr id="5123" name="Picture 3" descr="H:\onestationex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67073"/>
            <a:ext cx="7028035" cy="3953270"/>
          </a:xfrm>
          <a:prstGeom prst="rect">
            <a:avLst/>
          </a:prstGeom>
          <a:noFill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886200"/>
            <a:ext cx="2438400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352800" y="92075"/>
            <a:ext cx="4648200" cy="822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Total number of counts in images to see major increase (</a:t>
            </a:r>
            <a:r>
              <a:rPr lang="en-US" sz="2400" dirty="0" err="1">
                <a:solidFill>
                  <a:srgbClr val="000000"/>
                </a:solidFill>
                <a:latin typeface="Times New Roman" pitchFamily="16" charset="0"/>
              </a:rPr>
              <a:t>substorm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 onset)</a:t>
            </a:r>
          </a:p>
        </p:txBody>
      </p:sp>
      <p:pic>
        <p:nvPicPr>
          <p:cNvPr id="6146" name="Picture 2" descr="H:\totalcount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2361" y="1331416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4251325" y="76200"/>
            <a:ext cx="3673475" cy="822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Mosaic of whole GBO array from full resolution images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3250" y="1176338"/>
            <a:ext cx="8007350" cy="46910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4570413" y="76200"/>
            <a:ext cx="3376612" cy="822325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Mosaic with S/C footprint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from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thumbnail images</a:t>
            </a:r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300038" y="5241925"/>
            <a:ext cx="6964362" cy="639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Black line marks footprint of THEMIS-P2 and P5 during whole night</a:t>
            </a:r>
          </a:p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Asterisk marks location at time of mosaic</a:t>
            </a:r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667500" cy="3905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5334000" y="1231900"/>
            <a:ext cx="3505200" cy="1187450"/>
          </a:xfrm>
          <a:prstGeom prst="rect">
            <a:avLst/>
          </a:prstGeom>
          <a:noFill/>
          <a:ln w="936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>
                <a:solidFill>
                  <a:srgbClr val="000000"/>
                </a:solidFill>
                <a:latin typeface="Times New Roman" pitchFamily="16" charset="0"/>
              </a:rPr>
              <a:t>Mosaic of whole GBO array with merged full resolution images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654425"/>
            <a:ext cx="4038600" cy="23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5334000" y="2679700"/>
            <a:ext cx="3429000" cy="3382963"/>
          </a:xfrm>
          <a:prstGeom prst="rect">
            <a:avLst/>
          </a:prstGeom>
          <a:noFill/>
          <a:ln w="936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>
                <a:solidFill>
                  <a:srgbClr val="000000"/>
                </a:solidFill>
              </a:rPr>
              <a:t>Compare merged mosaic to normal mosaic below</a:t>
            </a: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>
                <a:solidFill>
                  <a:srgbClr val="000000"/>
                </a:solidFill>
              </a:rPr>
              <a:t>There may still be remaining issues with transitions</a:t>
            </a: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>
                <a:solidFill>
                  <a:srgbClr val="000000"/>
                </a:solidFill>
              </a:rPr>
              <a:t>Depending on computer it may take up to 5 minutes to finish one merged mosaic</a:t>
            </a: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>
                <a:solidFill>
                  <a:srgbClr val="000000"/>
                </a:solidFill>
              </a:rPr>
              <a:t>Selecting fewer stations speeds up calculation and may remove sharp borders</a:t>
            </a:r>
          </a:p>
          <a:p>
            <a:pPr marL="284163" indent="-282575" hangingPunct="1">
              <a:lnSpc>
                <a:spcPct val="100000"/>
              </a:lnSpc>
              <a:buSzPct val="45000"/>
              <a:buFont typeface="Arial" charset="0"/>
              <a:buChar char="•"/>
              <a:tabLst>
                <a:tab pos="284163" algn="l"/>
                <a:tab pos="741363" algn="l"/>
                <a:tab pos="1198563" algn="l"/>
                <a:tab pos="1655763" algn="l"/>
                <a:tab pos="2112963" algn="l"/>
                <a:tab pos="2570163" algn="l"/>
                <a:tab pos="3027363" algn="l"/>
                <a:tab pos="3484563" algn="l"/>
                <a:tab pos="3941763" algn="l"/>
                <a:tab pos="4398963" algn="l"/>
                <a:tab pos="4856163" algn="l"/>
                <a:tab pos="5313363" algn="l"/>
                <a:tab pos="5770563" algn="l"/>
                <a:tab pos="6227763" algn="l"/>
                <a:tab pos="6684963" algn="l"/>
                <a:tab pos="7142163" algn="l"/>
                <a:tab pos="7599363" algn="l"/>
                <a:tab pos="8056563" algn="l"/>
                <a:tab pos="8513763" algn="l"/>
                <a:tab pos="8970963" algn="l"/>
                <a:tab pos="9428163" algn="l"/>
              </a:tabLst>
            </a:pPr>
            <a:r>
              <a:rPr lang="en-US">
                <a:solidFill>
                  <a:srgbClr val="000000"/>
                </a:solidFill>
              </a:rPr>
              <a:t>!!!!!!!!   THIS SOFTWARE IS STILL NOT PERFECT!!!!!!!!!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3625"/>
            <a:ext cx="4038600" cy="2365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191000" y="1828800"/>
            <a:ext cx="838200" cy="838200"/>
          </a:xfrm>
          <a:prstGeom prst="ellipse">
            <a:avLst/>
          </a:prstGeom>
          <a:noFill/>
          <a:ln w="25560">
            <a:solidFill>
              <a:srgbClr val="00967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3254" name="AutoShape 6"/>
          <p:cNvCxnSpPr>
            <a:cxnSpLocks noChangeShapeType="1"/>
          </p:cNvCxnSpPr>
          <p:nvPr/>
        </p:nvCxnSpPr>
        <p:spPr bwMode="auto">
          <a:xfrm flipH="1" flipV="1">
            <a:off x="5029200" y="2362200"/>
            <a:ext cx="304800" cy="457200"/>
          </a:xfrm>
          <a:prstGeom prst="bentConnector3">
            <a:avLst>
              <a:gd name="adj1" fmla="val 50000"/>
            </a:avLst>
          </a:prstGeom>
          <a:noFill/>
          <a:ln w="25560">
            <a:solidFill>
              <a:srgbClr val="00C795"/>
            </a:solidFill>
            <a:round/>
            <a:headEnd/>
            <a:tailEnd type="triangle" w="med" len="med"/>
          </a:ln>
          <a:effectLst/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ChangeArrowheads="1"/>
          </p:cNvSpPr>
          <p:nvPr/>
        </p:nvSpPr>
        <p:spPr bwMode="auto">
          <a:xfrm>
            <a:off x="2268538" y="2971800"/>
            <a:ext cx="4280637" cy="82954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Ground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Magnetometer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Examples</a:t>
            </a:r>
          </a:p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thm_crib_gmag.pro</a:t>
            </a:r>
            <a:endParaRPr lang="en-US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5027613" y="304800"/>
            <a:ext cx="3014264" cy="46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Three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Station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xample</a:t>
            </a:r>
            <a:endParaRPr lang="en-US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55299" name="Rectangle 3"/>
          <p:cNvSpPr>
            <a:spLocks noChangeArrowheads="1"/>
          </p:cNvSpPr>
          <p:nvPr/>
        </p:nvSpPr>
        <p:spPr bwMode="auto">
          <a:xfrm>
            <a:off x="2522538" y="5835650"/>
            <a:ext cx="4090987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GMAG Data With Average Subtracted </a:t>
            </a:r>
          </a:p>
        </p:txBody>
      </p:sp>
      <p:pic>
        <p:nvPicPr>
          <p:cNvPr id="1026" name="Picture 2" descr="H:\gmag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865" y="1425675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409575" y="377825"/>
            <a:ext cx="7439025" cy="1146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algn="r" hangingPunct="1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Data Definitions</a:t>
            </a:r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533400" y="1050925"/>
            <a:ext cx="7772400" cy="5273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101880" tIns="51120" rIns="101880" bIns="51120"/>
          <a:lstStyle/>
          <a:p>
            <a:pPr marL="485775" indent="-484188" hangingPunct="1"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The software operates on Level 1 and Level 2 data.</a:t>
            </a:r>
          </a:p>
          <a:p>
            <a:pPr marL="485775" indent="-484188" hangingPunct="1">
              <a:lnSpc>
                <a:spcPct val="100000"/>
              </a:lnSpc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Data Level Definitions:</a:t>
            </a:r>
          </a:p>
          <a:p>
            <a:pPr marL="914400" lvl="1" indent="-420688" hangingPunct="1">
              <a:lnSpc>
                <a:spcPct val="100000"/>
              </a:lnSpc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</a:rPr>
              <a:t>Level 0 Data – 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Raw files (*.pkt) one per APID. 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Only used for loading ESA data.</a:t>
            </a:r>
          </a:p>
          <a:p>
            <a:pPr marL="914400" lvl="1" indent="-420688" hangingPunct="1">
              <a:lnSpc>
                <a:spcPct val="100000"/>
              </a:lnSpc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</a:rPr>
              <a:t>Level 1 Data -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CDF (Common Data Files) files  (*.cdf) 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Files contain raw, un-calibrated data.  i.e. counts, DAC units.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Requires TDAS software to interpret. Calibration is done by default when Level 1 data is input.</a:t>
            </a:r>
          </a:p>
          <a:p>
            <a:pPr marL="914400" lvl="1" indent="-420688" hangingPunct="1">
              <a:lnSpc>
                <a:spcPct val="100000"/>
              </a:lnSpc>
              <a:spcBef>
                <a:spcPts val="675"/>
              </a:spcBef>
              <a:buFont typeface="Arial" charset="0"/>
              <a:buChar char="•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dirty="0">
                <a:solidFill>
                  <a:srgbClr val="000000"/>
                </a:solidFill>
              </a:rPr>
              <a:t>Level 2 Data -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CDF files – contain physical quantities – TDAS software is not needed for interpretation.</a:t>
            </a:r>
          </a:p>
          <a:p>
            <a:pPr lvl="2" indent="-227013" hangingPunct="1">
              <a:lnSpc>
                <a:spcPct val="100000"/>
              </a:lnSpc>
              <a:spcBef>
                <a:spcPts val="550"/>
              </a:spcBef>
              <a:buFont typeface="Arial" charset="0"/>
              <a:buChar char="–"/>
              <a:tabLst>
                <a:tab pos="485775" algn="l"/>
                <a:tab pos="942975" algn="l"/>
                <a:tab pos="1400175" algn="l"/>
                <a:tab pos="1857375" algn="l"/>
                <a:tab pos="2314575" algn="l"/>
                <a:tab pos="2771775" algn="l"/>
                <a:tab pos="3228975" algn="l"/>
                <a:tab pos="3686175" algn="l"/>
                <a:tab pos="4143375" algn="l"/>
                <a:tab pos="4600575" algn="l"/>
                <a:tab pos="5057775" algn="l"/>
                <a:tab pos="5514975" algn="l"/>
                <a:tab pos="5972175" algn="l"/>
                <a:tab pos="6429375" algn="l"/>
                <a:tab pos="6886575" algn="l"/>
                <a:tab pos="7343775" algn="l"/>
                <a:tab pos="7800975" algn="l"/>
                <a:tab pos="8258175" algn="l"/>
                <a:tab pos="8715375" algn="l"/>
                <a:tab pos="9172575" algn="l"/>
                <a:tab pos="9629775" algn="l"/>
              </a:tabLst>
            </a:pPr>
            <a:r>
              <a:rPr lang="en-GB" sz="1600" dirty="0">
                <a:solidFill>
                  <a:srgbClr val="000000"/>
                </a:solidFill>
              </a:rPr>
              <a:t>Files available for ESA, FBK, FIT, FFT, FGM, MOM, SST, EFI – can be downloaded from SPDF.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1"/>
          <p:cNvSpPr>
            <a:spLocks noChangeArrowheads="1"/>
          </p:cNvSpPr>
          <p:nvPr/>
        </p:nvSpPr>
        <p:spPr bwMode="auto">
          <a:xfrm>
            <a:off x="4343400" y="304800"/>
            <a:ext cx="3707403" cy="46021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Wavelet 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Transform </a:t>
            </a:r>
            <a:r>
              <a:rPr lang="en-US" sz="2400" dirty="0">
                <a:solidFill>
                  <a:srgbClr val="000000"/>
                </a:solidFill>
                <a:latin typeface="Times New Roman" pitchFamily="16" charset="0"/>
              </a:rPr>
              <a:t>E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6" charset="0"/>
              </a:rPr>
              <a:t>xample</a:t>
            </a:r>
            <a:endParaRPr lang="en-US" sz="2400" dirty="0">
              <a:solidFill>
                <a:srgbClr val="000000"/>
              </a:solidFill>
              <a:latin typeface="Times New Roman" pitchFamily="16" charset="0"/>
            </a:endParaRPr>
          </a:p>
        </p:txBody>
      </p:sp>
      <p:pic>
        <p:nvPicPr>
          <p:cNvPr id="2050" name="Picture 2" descr="H:\gmag_wavel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354" y="1430387"/>
            <a:ext cx="7620000" cy="428625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3200400" y="457200"/>
            <a:ext cx="4560888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5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Status Report</a:t>
            </a: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2400" y="838200"/>
            <a:ext cx="8991600" cy="5943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	</a:t>
            </a:r>
            <a:r>
              <a:rPr lang="en-US" sz="1200" dirty="0">
                <a:solidFill>
                  <a:srgbClr val="000000"/>
                </a:solidFill>
              </a:rPr>
              <a:t>			</a:t>
            </a:r>
            <a:r>
              <a:rPr lang="en-US" sz="1500" dirty="0" smtClean="0">
                <a:solidFill>
                  <a:srgbClr val="000000"/>
                </a:solidFill>
              </a:rPr>
              <a:t>V9.00 </a:t>
            </a:r>
            <a:r>
              <a:rPr lang="en-US" sz="1500" dirty="0">
                <a:solidFill>
                  <a:srgbClr val="000000"/>
                </a:solidFill>
              </a:rPr>
              <a:t>Science Software/Data Status Report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STATE       </a:t>
            </a:r>
            <a:r>
              <a:rPr lang="en-US" sz="1300" dirty="0">
                <a:solidFill>
                  <a:srgbClr val="000000"/>
                </a:solidFill>
              </a:rPr>
              <a:t>L1 STATE available since launch, V03 STATE (improved attitude and spin phase corrections) 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FGM           L1, L2 data available since early March 2007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FIT / FFT / FBK  -   L1, L2 data available since early March 2007 	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SCM           L1 data available since early March 2007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       	</a:t>
            </a:r>
            <a:r>
              <a:rPr lang="en-US" sz="1300" dirty="0" smtClean="0">
                <a:solidFill>
                  <a:srgbClr val="000000"/>
                </a:solidFill>
              </a:rPr>
              <a:t>                 L2 </a:t>
            </a:r>
            <a:r>
              <a:rPr lang="en-US" sz="1300" dirty="0">
                <a:solidFill>
                  <a:srgbClr val="000000"/>
                </a:solidFill>
              </a:rPr>
              <a:t>frequency spectrograms (FBK) available now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 	</a:t>
            </a:r>
            <a:r>
              <a:rPr lang="en-US" sz="1300" dirty="0" smtClean="0">
                <a:solidFill>
                  <a:srgbClr val="000000"/>
                </a:solidFill>
              </a:rPr>
              <a:t>          </a:t>
            </a:r>
            <a:r>
              <a:rPr lang="en-US" sz="1300" dirty="0">
                <a:solidFill>
                  <a:srgbClr val="000000"/>
                </a:solidFill>
              </a:rPr>
              <a:t>	L2 SCM available since May 2010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EFI	      	All L1 data available from TH-C since May 2007, TH-D,E since Jun 7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	     </a:t>
            </a:r>
            <a:r>
              <a:rPr lang="en-US" sz="1300" dirty="0" smtClean="0">
                <a:solidFill>
                  <a:srgbClr val="000000"/>
                </a:solidFill>
              </a:rPr>
              <a:t>    </a:t>
            </a:r>
            <a:r>
              <a:rPr lang="en-US" sz="1300" dirty="0">
                <a:solidFill>
                  <a:srgbClr val="000000"/>
                </a:solidFill>
              </a:rPr>
              <a:t>	L2 </a:t>
            </a:r>
            <a:r>
              <a:rPr lang="en-US" sz="1300" dirty="0" smtClean="0">
                <a:solidFill>
                  <a:srgbClr val="000000"/>
                </a:solidFill>
              </a:rPr>
              <a:t>EFI available</a:t>
            </a:r>
            <a:endParaRPr lang="en-US" sz="1300" dirty="0">
              <a:solidFill>
                <a:srgbClr val="000000"/>
              </a:solidFill>
            </a:endParaRP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ESA	       	No L1 data, only L0 data – however, read-in is transparent to user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       	</a:t>
            </a:r>
            <a:r>
              <a:rPr lang="en-US" sz="1300" dirty="0" smtClean="0">
                <a:solidFill>
                  <a:srgbClr val="000000"/>
                </a:solidFill>
              </a:rPr>
              <a:t>		All </a:t>
            </a:r>
            <a:r>
              <a:rPr lang="en-US" sz="1300" dirty="0">
                <a:solidFill>
                  <a:srgbClr val="000000"/>
                </a:solidFill>
              </a:rPr>
              <a:t>data available since ESA turn-on, i.e., mid-March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       	</a:t>
            </a:r>
            <a:r>
              <a:rPr lang="en-US" sz="1300" dirty="0" smtClean="0">
                <a:solidFill>
                  <a:srgbClr val="000000"/>
                </a:solidFill>
              </a:rPr>
              <a:t>		L2 </a:t>
            </a:r>
            <a:r>
              <a:rPr lang="en-US" sz="1300" dirty="0" err="1">
                <a:solidFill>
                  <a:srgbClr val="000000"/>
                </a:solidFill>
              </a:rPr>
              <a:t>omnidirectional</a:t>
            </a:r>
            <a:r>
              <a:rPr lang="en-US" sz="1300" dirty="0">
                <a:solidFill>
                  <a:srgbClr val="000000"/>
                </a:solidFill>
              </a:rPr>
              <a:t> energy spectrograms, ground moments available now.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MOM	       	On-board moments available from August 2007 on. L2 moments (from ESA only) available.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SST	 	L1 data available since SST turn-on, mid-March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	 	</a:t>
            </a:r>
            <a:r>
              <a:rPr lang="en-US" sz="1300" dirty="0" smtClean="0">
                <a:solidFill>
                  <a:srgbClr val="000000"/>
                </a:solidFill>
              </a:rPr>
              <a:t>	</a:t>
            </a:r>
            <a:r>
              <a:rPr lang="en-US" sz="1300" b="1" dirty="0" smtClean="0">
                <a:solidFill>
                  <a:srgbClr val="000000"/>
                </a:solidFill>
              </a:rPr>
              <a:t>L2 </a:t>
            </a:r>
            <a:r>
              <a:rPr lang="en-US" sz="1300" b="1" dirty="0" err="1">
                <a:solidFill>
                  <a:srgbClr val="000000"/>
                </a:solidFill>
              </a:rPr>
              <a:t>omnidirectional</a:t>
            </a:r>
            <a:r>
              <a:rPr lang="en-US" sz="1300" b="1" dirty="0">
                <a:solidFill>
                  <a:srgbClr val="000000"/>
                </a:solidFill>
              </a:rPr>
              <a:t> energy spectrograms </a:t>
            </a:r>
            <a:r>
              <a:rPr lang="en-US" sz="1300" b="1" dirty="0" smtClean="0">
                <a:solidFill>
                  <a:srgbClr val="000000"/>
                </a:solidFill>
              </a:rPr>
              <a:t>and moments available now.</a:t>
            </a:r>
            <a:endParaRPr lang="en-US" sz="1300" b="1" dirty="0">
              <a:solidFill>
                <a:srgbClr val="000000"/>
              </a:solidFill>
            </a:endParaRP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ASI 		L1 thumbnail images from 21 stations available. </a:t>
            </a: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		</a:t>
            </a:r>
            <a:r>
              <a:rPr lang="en-US" sz="1300" dirty="0" smtClean="0">
                <a:solidFill>
                  <a:srgbClr val="000000"/>
                </a:solidFill>
              </a:rPr>
              <a:t>	L1 </a:t>
            </a:r>
            <a:r>
              <a:rPr lang="en-US" sz="1300" dirty="0">
                <a:solidFill>
                  <a:srgbClr val="000000"/>
                </a:solidFill>
              </a:rPr>
              <a:t>full-resolution images </a:t>
            </a:r>
            <a:r>
              <a:rPr lang="en-US" sz="1300" dirty="0" smtClean="0">
                <a:solidFill>
                  <a:srgbClr val="000000"/>
                </a:solidFill>
              </a:rPr>
              <a:t>available</a:t>
            </a:r>
            <a:endParaRPr lang="en-US" sz="1300" dirty="0">
              <a:solidFill>
                <a:srgbClr val="32946A"/>
              </a:solidFill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		</a:t>
            </a:r>
            <a:r>
              <a:rPr lang="en-US" sz="1300" dirty="0" smtClean="0">
                <a:solidFill>
                  <a:srgbClr val="000000"/>
                </a:solidFill>
              </a:rPr>
              <a:t>	Mosaics</a:t>
            </a:r>
            <a:r>
              <a:rPr lang="en-US" sz="1300" dirty="0">
                <a:solidFill>
                  <a:srgbClr val="000000"/>
                </a:solidFill>
              </a:rPr>
              <a:t>, movies for full mission 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GMAG       </a:t>
            </a:r>
            <a:r>
              <a:rPr lang="en-US" sz="1300" dirty="0" smtClean="0">
                <a:solidFill>
                  <a:srgbClr val="000000"/>
                </a:solidFill>
              </a:rPr>
              <a:t> L2 </a:t>
            </a:r>
            <a:r>
              <a:rPr lang="en-US" sz="1300" dirty="0">
                <a:solidFill>
                  <a:srgbClr val="000000"/>
                </a:solidFill>
              </a:rPr>
              <a:t>CDF files with ground magnetometer data from</a:t>
            </a:r>
            <a:r>
              <a:rPr lang="en-US" sz="1300" dirty="0">
                <a:solidFill>
                  <a:srgbClr val="009973"/>
                </a:solidFill>
              </a:rPr>
              <a:t> </a:t>
            </a:r>
            <a:r>
              <a:rPr lang="en-US" sz="1600" b="1" dirty="0" smtClean="0">
                <a:solidFill>
                  <a:srgbClr val="32946A"/>
                </a:solidFill>
              </a:rPr>
              <a:t>137</a:t>
            </a:r>
            <a:r>
              <a:rPr lang="en-US" sz="1300" dirty="0" smtClean="0">
                <a:solidFill>
                  <a:srgbClr val="009973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stations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 smtClean="0">
              <a:solidFill>
                <a:srgbClr val="000000"/>
              </a:solidFill>
            </a:endParaRP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Other </a:t>
            </a:r>
            <a:r>
              <a:rPr lang="en-US" sz="1300" dirty="0">
                <a:solidFill>
                  <a:srgbClr val="000000"/>
                </a:solidFill>
              </a:rPr>
              <a:t>Missions</a:t>
            </a: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  	GOES – </a:t>
            </a:r>
            <a:r>
              <a:rPr lang="en-US" sz="1300" b="1" dirty="0" smtClean="0">
                <a:solidFill>
                  <a:srgbClr val="000000"/>
                </a:solidFill>
              </a:rPr>
              <a:t>All</a:t>
            </a:r>
            <a:r>
              <a:rPr lang="en-US" sz="1300" dirty="0" smtClean="0">
                <a:solidFill>
                  <a:srgbClr val="000000"/>
                </a:solidFill>
              </a:rPr>
              <a:t> high-resolution </a:t>
            </a:r>
            <a:r>
              <a:rPr lang="en-US" sz="1300" dirty="0">
                <a:solidFill>
                  <a:srgbClr val="000000"/>
                </a:solidFill>
              </a:rPr>
              <a:t>(0.5s</a:t>
            </a:r>
            <a:r>
              <a:rPr lang="en-US" sz="1300" dirty="0" smtClean="0">
                <a:solidFill>
                  <a:srgbClr val="000000"/>
                </a:solidFill>
              </a:rPr>
              <a:t>), 1-m, 5-m magnetometer/</a:t>
            </a:r>
            <a:r>
              <a:rPr lang="en-US" sz="1300" b="1" dirty="0" smtClean="0">
                <a:solidFill>
                  <a:srgbClr val="000000"/>
                </a:solidFill>
              </a:rPr>
              <a:t>particle data</a:t>
            </a:r>
            <a:r>
              <a:rPr lang="en-US" sz="1300" dirty="0">
                <a:solidFill>
                  <a:srgbClr val="000000"/>
                </a:solidFill>
              </a:rPr>
              <a:t> from GOES </a:t>
            </a:r>
            <a:r>
              <a:rPr lang="en-US" sz="1300" dirty="0" smtClean="0">
                <a:solidFill>
                  <a:srgbClr val="000000"/>
                </a:solidFill>
              </a:rPr>
              <a:t>08-15</a:t>
            </a: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satellites</a:t>
            </a: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>
              <a:solidFill>
                <a:srgbClr val="000000"/>
              </a:solidFill>
            </a:endParaRP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		FAST – HR DCB data, available from 09/1996 – 10/1998</a:t>
            </a: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>
              <a:solidFill>
                <a:srgbClr val="000000"/>
              </a:solidFill>
            </a:endParaRP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		ACE   -  The ACE data consists of magnetometer values in GSM coordinates with one minute averages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>
                <a:solidFill>
                  <a:srgbClr val="000000"/>
                </a:solidFill>
              </a:rPr>
              <a:t> </a:t>
            </a:r>
            <a:r>
              <a:rPr lang="en-US" sz="1300" dirty="0" smtClean="0">
                <a:solidFill>
                  <a:srgbClr val="000000"/>
                </a:solidFill>
              </a:rPr>
              <a:t>         </a:t>
            </a:r>
            <a:r>
              <a:rPr lang="en-US" sz="1300" dirty="0">
                <a:solidFill>
                  <a:srgbClr val="000000"/>
                </a:solidFill>
              </a:rPr>
              <a:t>	</a:t>
            </a:r>
            <a:r>
              <a:rPr lang="en-US" sz="1300" dirty="0" smtClean="0">
                <a:solidFill>
                  <a:srgbClr val="000000"/>
                </a:solidFill>
              </a:rPr>
              <a:t>     and </a:t>
            </a:r>
            <a:r>
              <a:rPr lang="en-US" sz="1300" dirty="0">
                <a:solidFill>
                  <a:srgbClr val="000000"/>
                </a:solidFill>
              </a:rPr>
              <a:t>Solar Wind Electron Proton Alpha Monitor </a:t>
            </a:r>
            <a:r>
              <a:rPr lang="en-US" sz="1300" dirty="0" smtClean="0">
                <a:solidFill>
                  <a:srgbClr val="000000"/>
                </a:solidFill>
              </a:rPr>
              <a:t>data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 smtClean="0">
              <a:solidFill>
                <a:srgbClr val="000000"/>
              </a:solidFill>
            </a:endParaRP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 Geomagnetic indices:</a:t>
            </a:r>
          </a:p>
          <a:p>
            <a:pPr marL="1235075" lvl="2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 err="1" smtClean="0">
                <a:solidFill>
                  <a:srgbClr val="000000"/>
                </a:solidFill>
              </a:rPr>
              <a:t>Ap</a:t>
            </a:r>
            <a:r>
              <a:rPr lang="en-US" sz="1300" dirty="0" smtClean="0">
                <a:solidFill>
                  <a:srgbClr val="000000"/>
                </a:solidFill>
              </a:rPr>
              <a:t>, Cp, C9, </a:t>
            </a:r>
            <a:r>
              <a:rPr lang="en-US" sz="1300" dirty="0" err="1" smtClean="0">
                <a:solidFill>
                  <a:srgbClr val="000000"/>
                </a:solidFill>
              </a:rPr>
              <a:t>Kp</a:t>
            </a:r>
            <a:r>
              <a:rPr lang="en-US" sz="1300" dirty="0" smtClean="0">
                <a:solidFill>
                  <a:srgbClr val="000000"/>
                </a:solidFill>
              </a:rPr>
              <a:t>, </a:t>
            </a:r>
            <a:r>
              <a:rPr lang="en-US" sz="1300" dirty="0" err="1" smtClean="0">
                <a:solidFill>
                  <a:srgbClr val="000000"/>
                </a:solidFill>
              </a:rPr>
              <a:t>Dst</a:t>
            </a:r>
            <a:r>
              <a:rPr lang="en-US" sz="1300" dirty="0" smtClean="0">
                <a:solidFill>
                  <a:srgbClr val="000000"/>
                </a:solidFill>
              </a:rPr>
              <a:t>, Sym/</a:t>
            </a:r>
            <a:r>
              <a:rPr lang="en-US" sz="1300" dirty="0" err="1" smtClean="0">
                <a:solidFill>
                  <a:srgbClr val="000000"/>
                </a:solidFill>
              </a:rPr>
              <a:t>Asy</a:t>
            </a:r>
            <a:r>
              <a:rPr lang="en-US" sz="1300" dirty="0" smtClean="0">
                <a:solidFill>
                  <a:srgbClr val="000000"/>
                </a:solidFill>
              </a:rPr>
              <a:t>, AE, </a:t>
            </a:r>
            <a:r>
              <a:rPr lang="en-US" sz="1300" dirty="0" err="1" smtClean="0">
                <a:solidFill>
                  <a:srgbClr val="000000"/>
                </a:solidFill>
              </a:rPr>
              <a:t>PseudoAE</a:t>
            </a:r>
            <a:r>
              <a:rPr lang="en-US" sz="1300" dirty="0" smtClean="0">
                <a:solidFill>
                  <a:srgbClr val="000000"/>
                </a:solidFill>
              </a:rPr>
              <a:t> (AE from THEMIS ground </a:t>
            </a:r>
            <a:r>
              <a:rPr lang="en-US" sz="1300" dirty="0" err="1" smtClean="0">
                <a:solidFill>
                  <a:srgbClr val="000000"/>
                </a:solidFill>
              </a:rPr>
              <a:t>mag</a:t>
            </a:r>
            <a:r>
              <a:rPr lang="en-US" sz="1300" dirty="0" smtClean="0">
                <a:solidFill>
                  <a:srgbClr val="000000"/>
                </a:solidFill>
              </a:rPr>
              <a:t> stations)</a:t>
            </a:r>
          </a:p>
          <a:p>
            <a:pPr marL="835025" lvl="1" indent="-376238" hangingPunct="1">
              <a:lnSpc>
                <a:spcPct val="90000"/>
              </a:lnSpc>
              <a:buSzPct val="45000"/>
              <a:buFont typeface="Arial" charset="0"/>
              <a:buChar char="•"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 smtClean="0">
              <a:solidFill>
                <a:srgbClr val="000000"/>
              </a:solidFill>
            </a:endParaRP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 smtClean="0">
              <a:solidFill>
                <a:srgbClr val="000000"/>
              </a:solidFill>
            </a:endParaRP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300" dirty="0" smtClean="0">
              <a:solidFill>
                <a:srgbClr val="000000"/>
              </a:solidFill>
            </a:endParaRPr>
          </a:p>
          <a:p>
            <a:pPr hangingPunct="1">
              <a:lnSpc>
                <a:spcPct val="30000"/>
              </a:lnSpc>
              <a:spcBef>
                <a:spcPts val="600"/>
              </a:spcBef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r>
              <a:rPr lang="en-US" sz="1300" dirty="0" smtClean="0">
                <a:solidFill>
                  <a:srgbClr val="000000"/>
                </a:solidFill>
              </a:rPr>
              <a:t>	</a:t>
            </a:r>
            <a:endParaRPr lang="en-US" sz="1300" dirty="0">
              <a:solidFill>
                <a:srgbClr val="000000"/>
              </a:solidFill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200" dirty="0">
              <a:solidFill>
                <a:srgbClr val="FF0066"/>
              </a:solidFill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200" dirty="0">
              <a:solidFill>
                <a:srgbClr val="000000"/>
              </a:solidFill>
            </a:endParaRPr>
          </a:p>
          <a:p>
            <a:pPr hangingPunct="1">
              <a:lnSpc>
                <a:spcPct val="90000"/>
              </a:lnSpc>
              <a:buClrTx/>
              <a:buFontTx/>
              <a:buNone/>
              <a:tabLst>
                <a:tab pos="0" algn="l"/>
                <a:tab pos="914400" algn="l"/>
                <a:tab pos="1300163" algn="l"/>
                <a:tab pos="1725613" algn="l"/>
                <a:tab pos="2147888" algn="l"/>
                <a:tab pos="2573338" algn="l"/>
                <a:tab pos="2997200" algn="l"/>
                <a:tab pos="3419475" algn="l"/>
                <a:tab pos="3844925" algn="l"/>
                <a:tab pos="4267200" algn="l"/>
                <a:tab pos="4692650" algn="l"/>
                <a:tab pos="5116513" algn="l"/>
                <a:tab pos="5538788" algn="l"/>
                <a:tab pos="5964238" algn="l"/>
                <a:tab pos="6386513" algn="l"/>
                <a:tab pos="6811963" algn="l"/>
                <a:tab pos="7235825" algn="l"/>
                <a:tab pos="7658100" algn="l"/>
                <a:tab pos="8083550" algn="l"/>
                <a:tab pos="8505825" algn="l"/>
                <a:tab pos="8931275" algn="l"/>
                <a:tab pos="9355138" algn="l"/>
                <a:tab pos="9601200" algn="l"/>
                <a:tab pos="10058400" algn="l"/>
                <a:tab pos="10515600" algn="l"/>
              </a:tabLst>
            </a:pPr>
            <a:endParaRPr 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457200" y="381000"/>
            <a:ext cx="73152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THEMIS Main Web Page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14400"/>
            <a:ext cx="5257800" cy="4916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819400" y="5791200"/>
            <a:ext cx="35814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70C0"/>
                </a:solidFill>
              </a:rPr>
              <a:t>http://themis.ssl.berkeley.edu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457200" y="393700"/>
            <a:ext cx="73152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400" dirty="0">
                <a:solidFill>
                  <a:srgbClr val="000000"/>
                </a:solidFill>
              </a:rPr>
              <a:t>THEMIS Software Web Page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14400"/>
            <a:ext cx="6096000" cy="5000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828800" y="5791200"/>
            <a:ext cx="5562600" cy="5969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r" hangingPunct="1">
              <a:lnSpc>
                <a:spcPct val="87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2000" b="1">
                <a:solidFill>
                  <a:srgbClr val="0070C0"/>
                </a:solidFill>
              </a:rPr>
              <a:t>THEMIS_Science_Support@ssl.berkeley.edu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5475</TotalTime>
  <Words>2083</Words>
  <Application>Microsoft Office PowerPoint</Application>
  <PresentationFormat>On-screen Show (4:3)</PresentationFormat>
  <Paragraphs>722</Paragraphs>
  <Slides>60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60</vt:i4>
      </vt:variant>
    </vt:vector>
  </HeadingPairs>
  <TitlesOfParts>
    <vt:vector size="65" baseType="lpstr">
      <vt:lpstr>Office Theme</vt:lpstr>
      <vt:lpstr>Office Theme</vt:lpstr>
      <vt:lpstr>Office Theme</vt:lpstr>
      <vt:lpstr>Office Theme</vt:lpstr>
      <vt:lpstr>Office Theme</vt:lpstr>
      <vt:lpstr>Slide 1</vt:lpstr>
      <vt:lpstr>What's new in TDAS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Software Organization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clrussell</dc:creator>
  <cp:lastModifiedBy>rcaron</cp:lastModifiedBy>
  <cp:revision>184</cp:revision>
  <cp:lastPrinted>1601-01-01T00:00:00Z</cp:lastPrinted>
  <dcterms:created xsi:type="dcterms:W3CDTF">1601-01-01T00:00:00Z</dcterms:created>
  <dcterms:modified xsi:type="dcterms:W3CDTF">2015-06-17T19:09:29Z</dcterms:modified>
</cp:coreProperties>
</file>